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8"/>
  </p:notesMasterIdLst>
  <p:handoutMasterIdLst>
    <p:handoutMasterId r:id="rId59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852" r:id="rId21"/>
    <p:sldId id="992" r:id="rId22"/>
    <p:sldId id="982" r:id="rId23"/>
    <p:sldId id="993" r:id="rId24"/>
    <p:sldId id="994" r:id="rId25"/>
    <p:sldId id="983" r:id="rId26"/>
    <p:sldId id="905" r:id="rId27"/>
    <p:sldId id="914" r:id="rId28"/>
    <p:sldId id="915" r:id="rId29"/>
    <p:sldId id="917" r:id="rId30"/>
    <p:sldId id="987" r:id="rId31"/>
    <p:sldId id="991" r:id="rId32"/>
    <p:sldId id="986" r:id="rId33"/>
    <p:sldId id="919" r:id="rId34"/>
    <p:sldId id="924" r:id="rId35"/>
    <p:sldId id="966" r:id="rId36"/>
    <p:sldId id="956" r:id="rId37"/>
    <p:sldId id="972" r:id="rId38"/>
    <p:sldId id="988" r:id="rId39"/>
    <p:sldId id="1034" r:id="rId40"/>
    <p:sldId id="989" r:id="rId41"/>
    <p:sldId id="1035" r:id="rId42"/>
    <p:sldId id="1033" r:id="rId43"/>
    <p:sldId id="1032" r:id="rId44"/>
    <p:sldId id="937" r:id="rId45"/>
    <p:sldId id="938" r:id="rId46"/>
    <p:sldId id="939" r:id="rId47"/>
    <p:sldId id="959" r:id="rId48"/>
    <p:sldId id="967" r:id="rId49"/>
    <p:sldId id="866" r:id="rId50"/>
    <p:sldId id="943" r:id="rId51"/>
    <p:sldId id="945" r:id="rId52"/>
    <p:sldId id="962" r:id="rId53"/>
    <p:sldId id="949" r:id="rId54"/>
    <p:sldId id="950" r:id="rId55"/>
    <p:sldId id="1036" r:id="rId56"/>
    <p:sldId id="99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CF6"/>
    <a:srgbClr val="FCD5B5"/>
    <a:srgbClr val="3366FF"/>
    <a:srgbClr val="FF0066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32385C-9840-EC44-953F-3642E63213E1}" v="5" dt="2022-09-06T14:55:1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89" d="100"/>
          <a:sy n="89" d="100"/>
        </p:scale>
        <p:origin x="156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4:55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8124,'-6'10'-439,"-4"0"178,4-7 222,-7 10 154,11-12-175,-4 12-297,-1-11 357,6 4 0,1-6 0,8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3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0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128+4+2 = 134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Why byte?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Why byte?</a:t>
            </a:r>
          </a:p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2022/9/6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/>
              <a:t>Some slides are due to Tiger Wang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1"/>
    </mc:Choice>
    <mc:Fallback>
      <p:transition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  <a:r>
              <a:rPr lang="en-US" sz="2800" baseline="30000"/>
              <a:t>10</a:t>
            </a:r>
            <a:r>
              <a:rPr lang="en-US" sz="280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10</a:t>
              </a:r>
              <a:r>
                <a:rPr lang="en-US" sz="2800" baseline="30000"/>
                <a:t>3 </a:t>
              </a:r>
              <a:r>
                <a:rPr lang="en-US" sz="2800"/>
                <a:t> (Kilo)</a:t>
              </a:r>
              <a:endParaRPr lang="en-US" sz="2800" baseline="300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  <a:r>
              <a:rPr lang="en-US" sz="2800" baseline="30000"/>
              <a:t>20</a:t>
            </a:r>
            <a:r>
              <a:rPr lang="en-US" sz="280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10</a:t>
              </a:r>
              <a:r>
                <a:rPr lang="en-US" sz="2800" baseline="30000"/>
                <a:t>3*2 </a:t>
              </a:r>
              <a:r>
                <a:rPr lang="en-US" sz="2800"/>
                <a:t>= 10</a:t>
              </a:r>
              <a:r>
                <a:rPr lang="en-US" sz="2800" baseline="30000"/>
                <a:t>6 </a:t>
              </a:r>
              <a:r>
                <a:rPr lang="en-US" sz="2800"/>
                <a:t> (Mega)</a:t>
              </a:r>
              <a:endParaRPr lang="en-US" sz="2800" baseline="3000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  <a:r>
              <a:rPr lang="en-US" sz="2800" baseline="30000"/>
              <a:t>30</a:t>
            </a:r>
            <a:r>
              <a:rPr lang="en-US" sz="280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10</a:t>
              </a:r>
              <a:r>
                <a:rPr lang="en-US" sz="2800" baseline="30000"/>
                <a:t>3*3 </a:t>
              </a:r>
              <a:r>
                <a:rPr lang="en-US" sz="2800"/>
                <a:t>= 10</a:t>
              </a:r>
              <a:r>
                <a:rPr lang="en-US" sz="2800" baseline="30000"/>
                <a:t>9 </a:t>
              </a:r>
              <a:r>
                <a:rPr lang="en-US" sz="2800"/>
                <a:t> (Giga)</a:t>
              </a:r>
              <a:endParaRPr lang="en-US" sz="2800" baseline="3000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  <a:r>
              <a:rPr lang="en-US" sz="2800" baseline="30000"/>
              <a:t>40</a:t>
            </a:r>
            <a:r>
              <a:rPr lang="en-US" sz="280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10</a:t>
              </a:r>
              <a:r>
                <a:rPr lang="en-US" sz="2800" baseline="30000"/>
                <a:t>3*4 </a:t>
              </a:r>
              <a:r>
                <a:rPr lang="en-US" sz="2800"/>
                <a:t>= 10</a:t>
              </a:r>
              <a:r>
                <a:rPr lang="en-US" sz="2800" baseline="30000"/>
                <a:t>12 </a:t>
              </a:r>
              <a:r>
                <a:rPr lang="en-US" sz="2800"/>
                <a:t> (Tera)</a:t>
              </a:r>
              <a:endParaRPr lang="en-US" sz="2800" baseline="3000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2</a:t>
            </a:r>
            <a:r>
              <a:rPr lang="en-US" sz="2800" baseline="30000"/>
              <a:t>50</a:t>
            </a:r>
            <a:r>
              <a:rPr lang="en-US" sz="280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10</a:t>
              </a:r>
              <a:r>
                <a:rPr lang="en-US" sz="2800" baseline="30000"/>
                <a:t>3*5 </a:t>
              </a:r>
              <a:r>
                <a:rPr lang="en-US" sz="2800"/>
                <a:t>= 10</a:t>
              </a:r>
              <a:r>
                <a:rPr lang="en-US" sz="2800" baseline="30000"/>
                <a:t>15 </a:t>
              </a:r>
              <a:r>
                <a:rPr lang="en-US" sz="2800"/>
                <a:t> (Peta)</a:t>
              </a:r>
              <a:endParaRPr lang="en-US" sz="2800" baseline="3000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≈ 2</a:t>
            </a:r>
            <a:r>
              <a:rPr lang="en-US" sz="6000" baseline="30000"/>
              <a:t>??</a:t>
            </a:r>
            <a:endParaRPr lang="en-US" sz="6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>
                <a:latin typeface="Arial"/>
                <a:cs typeface="Arial"/>
              </a:rPr>
              <a:t>Represent non-negative integer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>
                <a:latin typeface="Verdana"/>
                <a:cs typeface="Verdana"/>
              </a:rPr>
              <a:t>bits: b</a:t>
            </a:r>
            <a:r>
              <a:rPr kumimoji="1" lang="en-US" altLang="zh-CN" baseline="-25000">
                <a:latin typeface="Verdana"/>
                <a:cs typeface="Verdana"/>
              </a:rPr>
              <a:t>1</a:t>
            </a:r>
            <a:r>
              <a:rPr kumimoji="1" lang="en-US" altLang="zh-CN">
                <a:latin typeface="Verdana"/>
                <a:cs typeface="Verdana"/>
              </a:rPr>
              <a:t>b</a:t>
            </a:r>
            <a:r>
              <a:rPr kumimoji="1" lang="en-US" altLang="zh-CN" baseline="-25000">
                <a:latin typeface="Verdana"/>
                <a:cs typeface="Verdana"/>
              </a:rPr>
              <a:t>0</a:t>
            </a:r>
            <a:r>
              <a:rPr kumimoji="1" lang="en-US" altLang="zh-CN">
                <a:latin typeface="Verdana"/>
                <a:cs typeface="Verdana"/>
              </a:rPr>
              <a:t> </a:t>
            </a:r>
            <a:endParaRPr kumimoji="1" lang="en-US" altLang="zh-CN" baseline="-2500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>
                <a:latin typeface="Verdana"/>
                <a:cs typeface="Verdana"/>
              </a:rPr>
              <a:t>: map each bit pattern to an integer</a:t>
            </a:r>
            <a:endParaRPr kumimoji="1" lang="en-US" altLang="zh-CN" sz="240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/>
                <a:t>00 </a:t>
              </a:r>
              <a:r>
                <a:rPr lang="en-US" sz="240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>
                  <a:sym typeface="Wingdings" panose="05000000000000000000" pitchFamily="2" charset="2"/>
                </a:rPr>
                <a:t>11  3</a:t>
              </a:r>
              <a:endParaRPr lang="en-US" sz="2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latin typeface="Arial"/>
                <a:cs typeface="Arial"/>
              </a:rPr>
              <a:t>Represent unsigned integer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>
                <a:latin typeface="Verdana"/>
                <a:cs typeface="Verdana"/>
              </a:rPr>
              <a:t>b</a:t>
            </a:r>
            <a:r>
              <a:rPr kumimoji="1" lang="en-US" altLang="zh-CN" sz="3200" baseline="-25000">
                <a:latin typeface="Verdana"/>
                <a:cs typeface="Verdana"/>
              </a:rPr>
              <a:t>n-1</a:t>
            </a:r>
            <a:r>
              <a:rPr kumimoji="1" lang="en-US" altLang="zh-CN" sz="3200">
                <a:latin typeface="Verdana"/>
                <a:cs typeface="Verdana"/>
              </a:rPr>
              <a:t>b</a:t>
            </a:r>
            <a:r>
              <a:rPr kumimoji="1" lang="en-US" altLang="zh-CN" sz="3200" baseline="-25000">
                <a:latin typeface="Verdana"/>
                <a:cs typeface="Verdana"/>
              </a:rPr>
              <a:t>n-2</a:t>
            </a:r>
            <a:r>
              <a:rPr kumimoji="1" lang="mr-IN" altLang="zh-CN" sz="3200">
                <a:latin typeface="Verdana"/>
                <a:cs typeface="Verdana"/>
              </a:rPr>
              <a:t>…</a:t>
            </a:r>
            <a:r>
              <a:rPr kumimoji="1" lang="en-US" altLang="zh-CN" sz="3200">
                <a:latin typeface="Verdana"/>
                <a:cs typeface="Verdana"/>
              </a:rPr>
              <a:t>b</a:t>
            </a:r>
            <a:r>
              <a:rPr kumimoji="1" lang="en-US" altLang="zh-CN" sz="3200" baseline="-25000">
                <a:latin typeface="Verdana"/>
                <a:cs typeface="Verdana"/>
              </a:rPr>
              <a:t>2</a:t>
            </a:r>
            <a:r>
              <a:rPr kumimoji="1" lang="en-US" altLang="zh-CN" sz="3200">
                <a:latin typeface="Verdana"/>
                <a:cs typeface="Verdana"/>
              </a:rPr>
              <a:t>b</a:t>
            </a:r>
            <a:r>
              <a:rPr kumimoji="1" lang="en-US" altLang="zh-CN" sz="3200" baseline="-25000">
                <a:latin typeface="Verdana"/>
                <a:cs typeface="Verdana"/>
              </a:rPr>
              <a:t>1</a:t>
            </a:r>
            <a:r>
              <a:rPr kumimoji="1" lang="en-US" altLang="zh-CN" sz="3200">
                <a:latin typeface="Verdana"/>
                <a:cs typeface="Verdana"/>
              </a:rPr>
              <a:t>b</a:t>
            </a:r>
            <a:r>
              <a:rPr kumimoji="1" lang="en-US" altLang="zh-CN" sz="3200" baseline="-25000">
                <a:latin typeface="Verdana"/>
                <a:cs typeface="Verdana"/>
              </a:rPr>
              <a:t>0</a:t>
            </a:r>
            <a:r>
              <a:rPr kumimoji="1" lang="en-US" altLang="zh-CN" sz="3200">
                <a:latin typeface="Verdana"/>
                <a:cs typeface="Verdana"/>
              </a:rPr>
              <a:t> </a:t>
            </a:r>
            <a:r>
              <a:rPr kumimoji="1" lang="en-US" altLang="zh-CN" sz="320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>
                <a:latin typeface="Verdana"/>
                <a:cs typeface="Verdana"/>
              </a:rPr>
              <a:t>n-1</a:t>
            </a:r>
            <a:r>
              <a:rPr kumimoji="1" lang="en-US" altLang="zh-CN" sz="3200">
                <a:latin typeface="Verdana"/>
                <a:cs typeface="Verdana"/>
              </a:rPr>
              <a:t>b</a:t>
            </a:r>
            <a:r>
              <a:rPr kumimoji="1" lang="en-US" altLang="zh-CN" sz="3200" baseline="-25000">
                <a:latin typeface="Verdana"/>
                <a:cs typeface="Verdana"/>
              </a:rPr>
              <a:t>n-2</a:t>
            </a:r>
            <a:r>
              <a:rPr kumimoji="1" lang="mr-IN" altLang="zh-CN" sz="3200">
                <a:latin typeface="Verdana"/>
                <a:cs typeface="Verdana"/>
              </a:rPr>
              <a:t>…</a:t>
            </a:r>
            <a:r>
              <a:rPr kumimoji="1" lang="en-US" altLang="zh-CN" sz="3200">
                <a:latin typeface="Verdana"/>
                <a:cs typeface="Verdana"/>
              </a:rPr>
              <a:t>b</a:t>
            </a:r>
            <a:r>
              <a:rPr kumimoji="1" lang="en-US" altLang="zh-CN" sz="3200" baseline="-25000">
                <a:latin typeface="Verdana"/>
                <a:cs typeface="Verdana"/>
              </a:rPr>
              <a:t>2</a:t>
            </a:r>
            <a:r>
              <a:rPr kumimoji="1" lang="en-US" altLang="zh-CN" sz="3200">
                <a:latin typeface="Verdana"/>
                <a:cs typeface="Verdana"/>
              </a:rPr>
              <a:t>b</a:t>
            </a:r>
            <a:r>
              <a:rPr kumimoji="1" lang="en-US" altLang="zh-CN" sz="3200" baseline="-25000">
                <a:latin typeface="Verdana"/>
                <a:cs typeface="Verdana"/>
              </a:rPr>
              <a:t>1</a:t>
            </a:r>
            <a:r>
              <a:rPr kumimoji="1" lang="en-US" altLang="zh-CN" sz="3200">
                <a:latin typeface="Verdana"/>
                <a:cs typeface="Verdana"/>
              </a:rPr>
              <a:t>b</a:t>
            </a:r>
            <a:r>
              <a:rPr kumimoji="1" lang="en-US" altLang="zh-CN" sz="3200" baseline="-25000">
                <a:latin typeface="Verdana"/>
                <a:cs typeface="Verdana"/>
              </a:rPr>
              <a:t>0</a:t>
            </a:r>
            <a:r>
              <a:rPr kumimoji="1" lang="en-US" altLang="zh-CN" sz="3200">
                <a:latin typeface="Verdana"/>
                <a:cs typeface="Verdana"/>
              </a:rPr>
              <a:t> </a:t>
            </a:r>
            <a:endParaRPr kumimoji="1" lang="en-US" altLang="zh-CN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>
                <a:solidFill>
                  <a:schemeClr val="tx1"/>
                </a:solidFill>
              </a:rPr>
              <a:t>-1]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latin typeface="Arial"/>
                <a:cs typeface="Arial"/>
              </a:rPr>
              <a:t>Examples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>
                <a:latin typeface="Consolas"/>
                <a:cs typeface="Consolas"/>
              </a:rPr>
              <a:t>Bit pattern:	   </a:t>
            </a:r>
            <a:r>
              <a:rPr lang="en-US" altLang="zh-CN" sz="320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>
                <a:latin typeface="Consolas"/>
                <a:cs typeface="Consolas"/>
              </a:rPr>
              <a:t>Value: </a:t>
            </a:r>
            <a:r>
              <a:rPr lang="en-US" altLang="zh-CN" sz="2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>
                <a:latin typeface="Consolas"/>
                <a:cs typeface="Consolas"/>
              </a:rPr>
              <a:t>*2</a:t>
            </a:r>
            <a:r>
              <a:rPr lang="en-US" altLang="zh-CN" sz="2400" baseline="30000">
                <a:latin typeface="Consolas"/>
                <a:cs typeface="Consolas"/>
              </a:rPr>
              <a:t>7</a:t>
            </a:r>
            <a:r>
              <a:rPr lang="en-US" altLang="zh-CN" sz="2400">
                <a:latin typeface="Consolas"/>
                <a:cs typeface="Consolas"/>
              </a:rPr>
              <a:t>+</a:t>
            </a:r>
            <a:r>
              <a:rPr lang="en-US" altLang="zh-CN" sz="2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>
                <a:latin typeface="Consolas"/>
                <a:cs typeface="Consolas"/>
              </a:rPr>
              <a:t>*2</a:t>
            </a:r>
            <a:r>
              <a:rPr lang="en-US" altLang="zh-CN" sz="2400" baseline="30000">
                <a:latin typeface="Consolas"/>
                <a:cs typeface="Consolas"/>
              </a:rPr>
              <a:t>6</a:t>
            </a:r>
            <a:r>
              <a:rPr lang="en-US" altLang="zh-CN" sz="2400">
                <a:latin typeface="Consolas"/>
                <a:cs typeface="Consolas"/>
              </a:rPr>
              <a:t>+</a:t>
            </a:r>
            <a:r>
              <a:rPr lang="en-US" altLang="zh-CN" sz="2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>
                <a:latin typeface="Consolas"/>
                <a:cs typeface="Consolas"/>
              </a:rPr>
              <a:t>*2</a:t>
            </a:r>
            <a:r>
              <a:rPr lang="en-US" altLang="zh-CN" sz="2400" baseline="30000">
                <a:latin typeface="Consolas"/>
                <a:cs typeface="Consolas"/>
              </a:rPr>
              <a:t>5</a:t>
            </a:r>
            <a:r>
              <a:rPr lang="en-US" altLang="zh-CN" sz="2400">
                <a:latin typeface="Consolas"/>
                <a:cs typeface="Consolas"/>
              </a:rPr>
              <a:t>+</a:t>
            </a:r>
            <a:r>
              <a:rPr lang="en-US" altLang="zh-CN" sz="2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>
                <a:latin typeface="Consolas"/>
                <a:cs typeface="Consolas"/>
              </a:rPr>
              <a:t>*2</a:t>
            </a:r>
            <a:r>
              <a:rPr lang="en-US" altLang="zh-CN" sz="2400" baseline="30000">
                <a:latin typeface="Consolas"/>
                <a:cs typeface="Consolas"/>
              </a:rPr>
              <a:t>4</a:t>
            </a:r>
            <a:r>
              <a:rPr lang="en-US" altLang="zh-CN" sz="2400">
                <a:latin typeface="Consolas"/>
                <a:cs typeface="Consolas"/>
              </a:rPr>
              <a:t>+</a:t>
            </a:r>
            <a:r>
              <a:rPr lang="en-US" altLang="zh-CN" sz="2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>
                <a:latin typeface="Consolas"/>
                <a:cs typeface="Consolas"/>
              </a:rPr>
              <a:t>*2</a:t>
            </a:r>
            <a:r>
              <a:rPr lang="en-US" altLang="zh-CN" sz="2400" baseline="30000">
                <a:latin typeface="Consolas"/>
                <a:cs typeface="Consolas"/>
              </a:rPr>
              <a:t>3</a:t>
            </a:r>
            <a:r>
              <a:rPr lang="en-US" altLang="zh-CN" sz="2400">
                <a:latin typeface="Consolas"/>
                <a:cs typeface="Consolas"/>
              </a:rPr>
              <a:t>+</a:t>
            </a:r>
            <a:r>
              <a:rPr lang="en-US" altLang="zh-CN" sz="240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>
                <a:latin typeface="Consolas"/>
                <a:cs typeface="Consolas"/>
              </a:rPr>
              <a:t>*2</a:t>
            </a:r>
            <a:r>
              <a:rPr lang="en-US" altLang="zh-CN" sz="2400" baseline="30000">
                <a:latin typeface="Consolas"/>
                <a:cs typeface="Consolas"/>
              </a:rPr>
              <a:t>2</a:t>
            </a:r>
            <a:r>
              <a:rPr lang="en-US" altLang="zh-CN" sz="2400">
                <a:latin typeface="Consolas"/>
                <a:cs typeface="Consolas"/>
              </a:rPr>
              <a:t>+</a:t>
            </a:r>
            <a:r>
              <a:rPr lang="en-US" altLang="zh-CN" sz="240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>
                <a:latin typeface="Consolas"/>
                <a:cs typeface="Consolas"/>
              </a:rPr>
              <a:t>*2</a:t>
            </a:r>
            <a:r>
              <a:rPr lang="en-US" altLang="zh-CN" sz="2400" baseline="30000">
                <a:latin typeface="Consolas"/>
                <a:cs typeface="Consolas"/>
              </a:rPr>
              <a:t>1</a:t>
            </a:r>
            <a:r>
              <a:rPr lang="en-US" altLang="zh-CN" sz="2400">
                <a:latin typeface="Consolas"/>
                <a:cs typeface="Consolas"/>
              </a:rPr>
              <a:t>+</a:t>
            </a:r>
            <a:r>
              <a:rPr lang="en-US" altLang="zh-CN" sz="240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>
                <a:latin typeface="Consolas"/>
                <a:cs typeface="Consolas"/>
              </a:rPr>
              <a:t>*2</a:t>
            </a:r>
            <a:r>
              <a:rPr lang="en-US" altLang="zh-CN" sz="2400" baseline="30000">
                <a:latin typeface="Consolas"/>
                <a:cs typeface="Consolas"/>
              </a:rPr>
              <a:t>0 </a:t>
            </a:r>
            <a:r>
              <a:rPr lang="en-US" altLang="zh-CN" sz="2400">
                <a:latin typeface="Consolas"/>
                <a:cs typeface="Consolas"/>
              </a:rPr>
              <a:t>= 6</a:t>
            </a:r>
            <a:endParaRPr lang="en-US" altLang="zh-CN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/>
              <a:t>Byte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428" y="1153339"/>
            <a:ext cx="8984268" cy="227566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>
                <a:latin typeface="Verdana"/>
                <a:cs typeface="Verdana"/>
              </a:rPr>
              <a:t>Long </a:t>
            </a:r>
            <a:r>
              <a:rPr lang="en-US" altLang="zh-CN" err="1">
                <a:latin typeface="Verdana"/>
                <a:cs typeface="Verdana"/>
              </a:rPr>
              <a:t>long</a:t>
            </a:r>
            <a:r>
              <a:rPr lang="en-US" altLang="zh-CN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Arial"/>
                <a:cs typeface="Arial"/>
              </a:rPr>
              <a:t>IBM System/360, 1964</a:t>
            </a:r>
            <a:endParaRPr lang="zh-CN" altLang="en-US" sz="200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Arial"/>
                <a:cs typeface="Arial"/>
              </a:rPr>
              <a:t>Intel 8080, 1974</a:t>
            </a:r>
            <a:endParaRPr lang="zh-CN" altLang="en-US" sz="200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Arial"/>
                <a:cs typeface="Arial"/>
              </a:rPr>
              <a:t>Modern processors</a:t>
            </a:r>
            <a:endParaRPr lang="zh-CN" altLang="en-US" sz="200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Byte</a:t>
            </a:r>
            <a:endParaRPr kumimoji="1" lang="zh-CN" altLang="en-US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>
                <a:latin typeface="Verdana"/>
                <a:cs typeface="Verdana"/>
              </a:rPr>
              <a:t>00111010</a:t>
            </a:r>
            <a:endParaRPr lang="zh-CN" altLang="en-US" sz="200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>
                  <a:latin typeface="Courier New" charset="0"/>
                  <a:cs typeface="宋体" charset="0"/>
                </a:rPr>
                <a:t> </a:t>
              </a:r>
              <a:endParaRPr kumimoji="1" lang="zh-CN" altLang="en-US" sz="200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>
                  <a:latin typeface="Verdana"/>
                  <a:cs typeface="Verdana"/>
                </a:rPr>
                <a:t>Memory</a:t>
              </a:r>
              <a:endParaRPr lang="zh-CN" altLang="en-US" sz="200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>
                <a:latin typeface="Verdana"/>
                <a:cs typeface="Verdana"/>
              </a:rPr>
              <a:t>CPU</a:t>
            </a:r>
            <a:endParaRPr lang="zh-CN" altLang="en-US" sz="200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Range of 1-byte non-negative integers: </a:t>
            </a:r>
            <a:r>
              <a:rPr kumimoji="1" lang="en-US" altLang="zh-CN" sz="2400">
                <a:latin typeface="Verdana"/>
                <a:cs typeface="Verdana"/>
              </a:rPr>
              <a:t>[0, ??</a:t>
            </a:r>
            <a:r>
              <a:rPr lang="en-US" altLang="zh-CN" sz="2400"/>
              <a:t>]</a:t>
            </a:r>
            <a:r>
              <a:rPr lang="en-US" sz="24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Range of 4-byte non-negative integers: </a:t>
            </a:r>
            <a:r>
              <a:rPr kumimoji="1" lang="en-US" altLang="zh-CN" sz="2400">
                <a:latin typeface="Verdana"/>
                <a:cs typeface="Verdana"/>
              </a:rPr>
              <a:t>[0, ??</a:t>
            </a:r>
            <a:r>
              <a:rPr lang="en-US" altLang="zh-CN" sz="2400"/>
              <a:t>]</a:t>
            </a:r>
            <a:r>
              <a:rPr lang="en-US" sz="2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latin typeface="Arial"/>
                <a:cs typeface="Arial"/>
              </a:rPr>
              <a:t>Most and least significant bit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/>
              <a:t>How computers represent integers in binary formats</a:t>
            </a:r>
          </a:p>
          <a:p>
            <a:pPr lvl="1"/>
            <a:r>
              <a:rPr lang="en-US"/>
              <a:t>Bit, Byte</a:t>
            </a:r>
          </a:p>
          <a:p>
            <a:r>
              <a:rPr lang="en-US"/>
              <a:t>How to make binary formats readable to humans</a:t>
            </a:r>
          </a:p>
          <a:p>
            <a:pPr lvl="1"/>
            <a:r>
              <a:rPr lang="en-US"/>
              <a:t>Hex notation</a:t>
            </a:r>
          </a:p>
          <a:p>
            <a:r>
              <a:rPr lang="en-US"/>
              <a:t>How computers add/subtract integers</a:t>
            </a:r>
          </a:p>
          <a:p>
            <a:r>
              <a:rPr lang="en-US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/>
              <a:t>Describing bit patterns in a human-readable way</a:t>
            </a:r>
            <a:endParaRPr kumimoji="1"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Courier New" charset="0"/>
                <a:cs typeface="宋体" charset="0"/>
              </a:rPr>
              <a:t>1-byte int: 10101110</a:t>
            </a:r>
            <a:endParaRPr lang="zh-CN" altLang="en-US" sz="20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>
                <a:latin typeface="Courier New" charset="0"/>
                <a:cs typeface="宋体" charset="0"/>
              </a:rPr>
              <a:t>10101110</a:t>
            </a:r>
            <a:endParaRPr lang="zh-CN" altLang="en-US" sz="3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Use one (hex) symbol to represent </a:t>
            </a:r>
          </a:p>
          <a:p>
            <a:r>
              <a:rPr lang="en-US" sz="200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What's the least significant bit of any even number?</a:t>
            </a:r>
          </a:p>
          <a:p>
            <a:r>
              <a:rPr lang="en-US"/>
              <a:t>Write the hex notation of this 2-byte bit pattern: </a:t>
            </a:r>
            <a:r>
              <a:rPr lang="en-US">
                <a:latin typeface="Consolas" panose="020B0609020204030204" pitchFamily="49" charset="0"/>
              </a:rPr>
              <a:t>1111000011000011</a:t>
            </a:r>
            <a:r>
              <a:rPr lang="en-US"/>
              <a:t> </a:t>
            </a:r>
          </a:p>
          <a:p>
            <a:r>
              <a:rPr lang="en-US"/>
              <a:t>What's the decimal value of unsigned int: </a:t>
            </a:r>
            <a:r>
              <a:rPr lang="en-US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103F-0882-1D49-B89A-C6A00224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have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E72E-16A1-7E41-AB99-5EA23809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computers represent integers</a:t>
            </a:r>
          </a:p>
          <a:p>
            <a:pPr lvl="1"/>
            <a:r>
              <a:rPr lang="en-US"/>
              <a:t>Bit, Byte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Hex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DBB3-DDC2-C143-BB8C-125A695BFEE8}"/>
              </a:ext>
            </a:extLst>
          </p:cNvPr>
          <p:cNvSpPr txBox="1"/>
          <p:nvPr/>
        </p:nvSpPr>
        <p:spPr>
          <a:xfrm>
            <a:off x="768333" y="2704564"/>
            <a:ext cx="524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Q: What is </a:t>
            </a:r>
            <a:r>
              <a:rPr lang="en-US" sz="280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>
                <a:solidFill>
                  <a:srgbClr val="0000FF"/>
                </a:solidFill>
              </a:rPr>
              <a:t> in decimal?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545DD-C933-B448-A55B-D636575B5717}"/>
              </a:ext>
            </a:extLst>
          </p:cNvPr>
          <p:cNvSpPr txBox="1"/>
          <p:nvPr/>
        </p:nvSpPr>
        <p:spPr>
          <a:xfrm>
            <a:off x="793745" y="4606672"/>
            <a:ext cx="4789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Q: What is </a:t>
            </a:r>
            <a:r>
              <a:rPr lang="en-US" sz="280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>
                <a:solidFill>
                  <a:srgbClr val="0000FF"/>
                </a:solidFill>
              </a:rPr>
              <a:t> in hex?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2E220-72EB-EE49-9736-B56AC6FD4039}"/>
              </a:ext>
            </a:extLst>
          </p:cNvPr>
          <p:cNvSpPr txBox="1"/>
          <p:nvPr/>
        </p:nvSpPr>
        <p:spPr>
          <a:xfrm>
            <a:off x="6111101" y="2704564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A: 143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F798-C5A4-454D-8A9F-419160877D0E}"/>
              </a:ext>
            </a:extLst>
          </p:cNvPr>
          <p:cNvSpPr txBox="1"/>
          <p:nvPr/>
        </p:nvSpPr>
        <p:spPr>
          <a:xfrm>
            <a:off x="6049488" y="4668227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A: 0x8F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4A359-89B2-EF8A-6CDC-F5E21DD25AF6}"/>
              </a:ext>
            </a:extLst>
          </p:cNvPr>
          <p:cNvSpPr txBox="1"/>
          <p:nvPr/>
        </p:nvSpPr>
        <p:spPr>
          <a:xfrm>
            <a:off x="768333" y="3139936"/>
            <a:ext cx="8161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Q: What's the least significant bit of any even number?</a:t>
            </a:r>
          </a:p>
        </p:txBody>
      </p:sp>
    </p:spTree>
    <p:extLst>
      <p:ext uri="{BB962C8B-B14F-4D97-AF65-F5344CB8AC3E}">
        <p14:creationId xmlns:p14="http://schemas.microsoft.com/office/powerpoint/2010/main" val="33624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/>
              <a:t>How computers add/subtract integers</a:t>
            </a:r>
          </a:p>
          <a:p>
            <a:r>
              <a:rPr lang="en-US"/>
              <a:t>Signed integer representation</a:t>
            </a:r>
          </a:p>
          <a:p>
            <a:pPr lvl="1"/>
            <a:r>
              <a:rPr lang="en-US"/>
              <a:t>2’s complement</a:t>
            </a:r>
          </a:p>
          <a:p>
            <a:r>
              <a:rPr lang="en-US"/>
              <a:t>A short history of processors: </a:t>
            </a:r>
          </a:p>
          <a:p>
            <a:pPr lvl="1"/>
            <a:r>
              <a:rPr lang="en-US"/>
              <a:t>from 8-bit to 64-bit machines</a:t>
            </a:r>
          </a:p>
          <a:p>
            <a:r>
              <a:rPr lang="en-US"/>
              <a:t>Byte ordering: big vs. small endian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12E95F-5424-7FC5-12CD-1A3A7B5CB549}"/>
              </a:ext>
            </a:extLst>
          </p:cNvPr>
          <p:cNvSpPr/>
          <p:nvPr/>
        </p:nvSpPr>
        <p:spPr>
          <a:xfrm>
            <a:off x="4270664" y="1417638"/>
            <a:ext cx="4644736" cy="5128635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Unsigned int addition</a:t>
            </a:r>
            <a:endParaRPr kumimoji="1" lang="zh-CN" altLang="en-US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Verdana"/>
                <a:cs typeface="Verdana"/>
              </a:rPr>
              <a:t> 0 0 0 </a:t>
            </a:r>
            <a:r>
              <a:rPr lang="en-US" altLang="zh-CN" sz="2400">
                <a:latin typeface="Verdana"/>
                <a:cs typeface="Verdana"/>
              </a:rPr>
              <a:t>1</a:t>
            </a:r>
            <a:r>
              <a:rPr lang="en-US" sz="2400">
                <a:latin typeface="Verdana"/>
                <a:cs typeface="Verdana"/>
              </a:rPr>
              <a:t> 0 </a:t>
            </a:r>
            <a:r>
              <a:rPr lang="en-US" altLang="zh-CN" sz="2400">
                <a:latin typeface="Verdana"/>
                <a:cs typeface="Verdana"/>
              </a:rPr>
              <a:t>1</a:t>
            </a:r>
            <a:r>
              <a:rPr lang="zh-CN" altLang="en-US" sz="2400">
                <a:latin typeface="Verdana"/>
                <a:cs typeface="Verdana"/>
              </a:rPr>
              <a:t> </a:t>
            </a:r>
            <a:r>
              <a:rPr lang="en-US" sz="240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Verdana"/>
                <a:cs typeface="Verdana"/>
              </a:rPr>
              <a:t> 0 0 0 </a:t>
            </a:r>
            <a:r>
              <a:rPr lang="en-US" altLang="zh-CN" sz="2400">
                <a:latin typeface="Verdana"/>
                <a:cs typeface="Verdana"/>
              </a:rPr>
              <a:t>1</a:t>
            </a:r>
            <a:r>
              <a:rPr lang="en-US" sz="2400">
                <a:latin typeface="Verdana"/>
                <a:cs typeface="Verdana"/>
              </a:rPr>
              <a:t> 0 </a:t>
            </a:r>
            <a:r>
              <a:rPr lang="en-US" altLang="zh-CN" sz="2400">
                <a:latin typeface="Verdana"/>
                <a:cs typeface="Verdana"/>
              </a:rPr>
              <a:t>1</a:t>
            </a:r>
            <a:r>
              <a:rPr lang="zh-CN" altLang="en-US" sz="2400">
                <a:latin typeface="Verdana"/>
                <a:cs typeface="Verdana"/>
              </a:rPr>
              <a:t> </a:t>
            </a:r>
            <a:r>
              <a:rPr lang="en-US" sz="240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lassroom with solid fill">
            <a:extLst>
              <a:ext uri="{FF2B5EF4-FFF2-40B4-BE49-F238E27FC236}">
                <a16:creationId xmlns:a16="http://schemas.microsoft.com/office/drawing/2014/main" id="{6B8ED9C0-514D-8D68-5CE7-BC8767D88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67" y="4923692"/>
            <a:ext cx="1934308" cy="1934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623C9-0FC6-2E06-04F3-26F0A0E5C03C}"/>
              </a:ext>
            </a:extLst>
          </p:cNvPr>
          <p:cNvSpPr txBox="1"/>
          <p:nvPr/>
        </p:nvSpPr>
        <p:spPr>
          <a:xfrm>
            <a:off x="2338487" y="5521514"/>
            <a:ext cx="1887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Grade school </a:t>
            </a:r>
          </a:p>
          <a:p>
            <a:r>
              <a:rPr lang="en-US" sz="240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807068-D025-94CC-4305-72B4B16E5D16}"/>
              </a:ext>
            </a:extLst>
          </p:cNvPr>
          <p:cNvSpPr/>
          <p:nvPr/>
        </p:nvSpPr>
        <p:spPr>
          <a:xfrm>
            <a:off x="4270664" y="1417638"/>
            <a:ext cx="4644736" cy="5128635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/>
              <a:t>Unsigned int subtraction</a:t>
            </a:r>
            <a:endParaRPr kumimoji="1" lang="zh-CN" altLang="en-US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D86059-0DFB-010D-4B3E-7AD4812B6AE9}"/>
              </a:ext>
            </a:extLst>
          </p:cNvPr>
          <p:cNvGrpSpPr/>
          <p:nvPr/>
        </p:nvGrpSpPr>
        <p:grpSpPr>
          <a:xfrm>
            <a:off x="4685181" y="1953530"/>
            <a:ext cx="3749493" cy="1330618"/>
            <a:chOff x="4685181" y="1953530"/>
            <a:chExt cx="3749493" cy="1330618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B9F76E8-5BC0-4706-A9EA-5F5125954E32}"/>
                </a:ext>
              </a:extLst>
            </p:cNvPr>
            <p:cNvSpPr/>
            <p:nvPr/>
          </p:nvSpPr>
          <p:spPr>
            <a:xfrm>
              <a:off x="5488401" y="1953530"/>
              <a:ext cx="270098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0 0 0 0 1 0 1 0</a:t>
              </a:r>
            </a:p>
          </p:txBody>
        </p:sp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E00E02DD-A589-4C77-9E5C-A2D1230E7C59}"/>
                </a:ext>
              </a:extLst>
            </p:cNvPr>
            <p:cNvSpPr/>
            <p:nvPr/>
          </p:nvSpPr>
          <p:spPr>
            <a:xfrm>
              <a:off x="5371182" y="2560762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 0 0 0 0 1 0 1 1 </a:t>
              </a:r>
            </a:p>
          </p:txBody>
        </p:sp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77530679-F3D6-4DE2-858A-0FD44493332F}"/>
                </a:ext>
              </a:extLst>
            </p:cNvPr>
            <p:cNvSpPr txBox="1"/>
            <p:nvPr/>
          </p:nvSpPr>
          <p:spPr>
            <a:xfrm>
              <a:off x="4873337" y="2553038"/>
              <a:ext cx="3360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9" name="Straight Connector 8">
              <a:extLst>
                <a:ext uri="{FF2B5EF4-FFF2-40B4-BE49-F238E27FC236}">
                  <a16:creationId xmlns:a16="http://schemas.microsoft.com/office/drawing/2014/main" id="{F5A6D9E9-E8DF-48DD-AFE1-21047F65E1E8}"/>
                </a:ext>
              </a:extLst>
            </p:cNvPr>
            <p:cNvCxnSpPr/>
            <p:nvPr/>
          </p:nvCxnSpPr>
          <p:spPr>
            <a:xfrm>
              <a:off x="4685181" y="3284148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7434744" y="3991441"/>
            <a:ext cx="72808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>
                <a:latin typeface="Verdana"/>
                <a:cs typeface="Verdana"/>
              </a:rPr>
              <a:t>???</a:t>
            </a:r>
          </a:p>
        </p:txBody>
      </p:sp>
      <p:pic>
        <p:nvPicPr>
          <p:cNvPr id="8" name="Graphic 7" descr="Classroom with solid fill">
            <a:extLst>
              <a:ext uri="{FF2B5EF4-FFF2-40B4-BE49-F238E27FC236}">
                <a16:creationId xmlns:a16="http://schemas.microsoft.com/office/drawing/2014/main" id="{DB0A6DDF-D690-14E0-1E0F-989263FB1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67" y="4923692"/>
            <a:ext cx="1934308" cy="1934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E4DE3-8A80-5CCB-007B-869EE58F06F1}"/>
              </a:ext>
            </a:extLst>
          </p:cNvPr>
          <p:cNvSpPr txBox="1"/>
          <p:nvPr/>
        </p:nvSpPr>
        <p:spPr>
          <a:xfrm>
            <a:off x="2338487" y="5521514"/>
            <a:ext cx="1887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Grade school </a:t>
            </a:r>
          </a:p>
          <a:p>
            <a:r>
              <a:rPr lang="en-US" sz="2400"/>
              <a:t>method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8367CB-58E0-C580-6BCD-4638AEA04DB6}"/>
              </a:ext>
            </a:extLst>
          </p:cNvPr>
          <p:cNvGrpSpPr/>
          <p:nvPr/>
        </p:nvGrpSpPr>
        <p:grpSpPr>
          <a:xfrm>
            <a:off x="5140790" y="5191176"/>
            <a:ext cx="3282111" cy="844099"/>
            <a:chOff x="5140790" y="5191176"/>
            <a:chExt cx="3282111" cy="8440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6963C8-35CF-43EC-84C5-2BC35CECA381}"/>
                </a:ext>
              </a:extLst>
            </p:cNvPr>
            <p:cNvSpPr txBox="1"/>
            <p:nvPr/>
          </p:nvSpPr>
          <p:spPr>
            <a:xfrm>
              <a:off x="5140790" y="5265834"/>
              <a:ext cx="1238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/>
                <a:t>🤔</a:t>
              </a:r>
            </a:p>
          </p:txBody>
        </p:sp>
        <p:sp>
          <p:nvSpPr>
            <p:cNvPr id="12" name="矩形 3">
              <a:extLst>
                <a:ext uri="{FF2B5EF4-FFF2-40B4-BE49-F238E27FC236}">
                  <a16:creationId xmlns:a16="http://schemas.microsoft.com/office/drawing/2014/main" id="{3681BCCC-663B-B92E-09CD-5C9E1A14B206}"/>
                </a:ext>
              </a:extLst>
            </p:cNvPr>
            <p:cNvSpPr/>
            <p:nvPr/>
          </p:nvSpPr>
          <p:spPr>
            <a:xfrm>
              <a:off x="5805261" y="5191176"/>
              <a:ext cx="26176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solidFill>
                    <a:srgbClr val="0000FF"/>
                  </a:solidFill>
                  <a:ea typeface="Arial Unicode MS" panose="020B0604020202020204" pitchFamily="34" charset="-122"/>
                  <a:cs typeface="Arabic Typesetting" panose="03020402040406030203" pitchFamily="66" charset="-78"/>
                </a:rPr>
                <a:t>How to represent </a:t>
              </a:r>
            </a:p>
            <a:p>
              <a:r>
                <a:rPr kumimoji="1" lang="en-US" altLang="zh-CN" sz="2400" b="1">
                  <a:solidFill>
                    <a:srgbClr val="0000FF"/>
                  </a:solidFill>
                  <a:ea typeface="Arial Unicode MS" panose="020B0604020202020204" pitchFamily="34" charset="-122"/>
                  <a:cs typeface="Arabic Typesetting" panose="03020402040406030203" pitchFamily="66" charset="-78"/>
                </a:rPr>
                <a:t>negative numbers?</a:t>
              </a:r>
              <a:endParaRPr lang="zh-CN" altLang="en-US" sz="2400" b="1">
                <a:solidFill>
                  <a:srgbClr val="0000FF"/>
                </a:solidFill>
                <a:ea typeface="Arial Unicode MS" panose="020B0604020202020204" pitchFamily="34" charset="-122"/>
                <a:cs typeface="Arabic Typesetting" panose="03020402040406030203" pitchFamily="66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Represent negative numbers: </a:t>
            </a:r>
            <a:br>
              <a:rPr kumimoji="1" lang="en-US" altLang="zh-CN"/>
            </a:br>
            <a:r>
              <a:rPr kumimoji="1" lang="en-US" altLang="zh-CN"/>
              <a:t>a strawman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>
                <a:latin typeface="Verdana"/>
                <a:cs typeface="Verdana"/>
              </a:rPr>
              <a:t> 0 0 0 0 0 0 1</a:t>
            </a:r>
            <a:r>
              <a:rPr lang="en-US" sz="2600" baseline="-2500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>
                <a:latin typeface="Verdana"/>
                <a:cs typeface="Verdana"/>
              </a:rPr>
              <a:t> 0 0 0 0 0 0 1</a:t>
            </a:r>
            <a:r>
              <a:rPr lang="en-US" altLang="zh-CN" sz="2600" baseline="-25000">
                <a:latin typeface="Verdana"/>
                <a:cs typeface="Verdana"/>
              </a:rPr>
              <a:t>2</a:t>
            </a:r>
            <a:endParaRPr lang="en-US" sz="260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>
                <a:latin typeface="Verdana"/>
                <a:cs typeface="Verdana"/>
              </a:rPr>
              <a:t>1</a:t>
            </a:r>
            <a:endParaRPr lang="en-US" sz="2600" baseline="-2500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>
                <a:latin typeface="Verdana"/>
                <a:cs typeface="Verdana"/>
              </a:rPr>
              <a:t>1</a:t>
            </a:r>
            <a:endParaRPr lang="en-US" sz="2600" baseline="-2500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>
                  <a:latin typeface="Verdana"/>
                  <a:cs typeface="Verdana"/>
                </a:rPr>
                <a:t> </a:t>
              </a:r>
              <a:r>
                <a:rPr lang="en-US" altLang="zh-CN" sz="260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>
                  <a:latin typeface="Verdana"/>
                  <a:cs typeface="Verdana"/>
                </a:rPr>
                <a:t>2</a:t>
              </a:r>
              <a:r>
                <a:rPr lang="zh-CN" altLang="en-US" sz="2600">
                  <a:latin typeface="Verdana"/>
                  <a:cs typeface="Verdana"/>
                </a:rPr>
                <a:t> </a:t>
              </a:r>
              <a:r>
                <a:rPr lang="en-US" altLang="zh-CN" sz="2600">
                  <a:latin typeface="Verdana"/>
                  <a:cs typeface="Verdana"/>
                </a:rPr>
                <a:t>???</a:t>
              </a:r>
              <a:endParaRPr lang="en-US" sz="2600" baseline="-2500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/>
              <a:t>☹Need different h/w for signed </a:t>
            </a:r>
          </a:p>
          <a:p>
            <a:r>
              <a:rPr lang="en-US" sz="200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Two’s complement</a:t>
            </a:r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>
                <a:latin typeface="Arial"/>
                <a:cs typeface="Arial"/>
              </a:rPr>
              <a:t>Unsigned int</a:t>
            </a:r>
            <a:endParaRPr lang="zh-CN" altLang="en-US" sz="280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Arial"/>
                <a:cs typeface="Arial"/>
              </a:rPr>
              <a:t>= 1*2</a:t>
            </a:r>
            <a:r>
              <a:rPr lang="en-US" altLang="zh-CN" sz="2400" baseline="30000">
                <a:latin typeface="Arial"/>
                <a:cs typeface="Arial"/>
              </a:rPr>
              <a:t>7 </a:t>
            </a:r>
            <a:r>
              <a:rPr lang="en-US" altLang="zh-CN" sz="2400">
                <a:latin typeface="Arial"/>
                <a:cs typeface="Arial"/>
              </a:rPr>
              <a:t>+ 0*2</a:t>
            </a:r>
            <a:r>
              <a:rPr lang="en-US" altLang="zh-CN" sz="2400" baseline="30000">
                <a:latin typeface="Arial"/>
                <a:cs typeface="Arial"/>
              </a:rPr>
              <a:t>6 </a:t>
            </a:r>
            <a:r>
              <a:rPr lang="en-US" altLang="zh-CN" sz="2400">
                <a:latin typeface="Arial"/>
                <a:cs typeface="Arial"/>
              </a:rPr>
              <a:t>+ 0*2</a:t>
            </a:r>
            <a:r>
              <a:rPr lang="en-US" altLang="zh-CN" sz="2400" baseline="30000">
                <a:latin typeface="Arial"/>
                <a:cs typeface="Arial"/>
              </a:rPr>
              <a:t>5 </a:t>
            </a:r>
            <a:r>
              <a:rPr lang="en-US" altLang="zh-CN" sz="2400">
                <a:latin typeface="Arial"/>
                <a:cs typeface="Arial"/>
              </a:rPr>
              <a:t>+ 1*2</a:t>
            </a:r>
            <a:r>
              <a:rPr lang="en-US" altLang="zh-CN" sz="2400" baseline="30000">
                <a:latin typeface="Arial"/>
                <a:cs typeface="Arial"/>
              </a:rPr>
              <a:t>4 </a:t>
            </a:r>
            <a:r>
              <a:rPr lang="en-US" altLang="zh-CN" sz="2400">
                <a:latin typeface="Arial"/>
                <a:cs typeface="Arial"/>
              </a:rPr>
              <a:t>+ 0*2</a:t>
            </a:r>
            <a:r>
              <a:rPr lang="en-US" altLang="zh-CN" sz="2400" baseline="30000">
                <a:latin typeface="Arial"/>
                <a:cs typeface="Arial"/>
              </a:rPr>
              <a:t>3 </a:t>
            </a:r>
            <a:r>
              <a:rPr lang="en-US" altLang="zh-CN" sz="2400">
                <a:latin typeface="Arial"/>
                <a:cs typeface="Arial"/>
              </a:rPr>
              <a:t>+ 1*2</a:t>
            </a:r>
            <a:r>
              <a:rPr lang="en-US" altLang="zh-CN" sz="2400" baseline="30000">
                <a:latin typeface="Arial"/>
                <a:cs typeface="Arial"/>
              </a:rPr>
              <a:t>2 </a:t>
            </a:r>
            <a:r>
              <a:rPr lang="en-US" altLang="zh-CN" sz="2400">
                <a:latin typeface="Arial"/>
                <a:cs typeface="Arial"/>
              </a:rPr>
              <a:t>+ 1*2</a:t>
            </a:r>
            <a:r>
              <a:rPr lang="en-US" altLang="zh-CN" sz="2400" baseline="30000">
                <a:latin typeface="Arial"/>
                <a:cs typeface="Arial"/>
              </a:rPr>
              <a:t>1 </a:t>
            </a:r>
            <a:r>
              <a:rPr lang="en-US" altLang="zh-CN" sz="2400">
                <a:latin typeface="Arial"/>
                <a:cs typeface="Arial"/>
              </a:rPr>
              <a:t>+ 0*2</a:t>
            </a:r>
            <a:r>
              <a:rPr lang="en-US" altLang="zh-CN" sz="2400" baseline="3000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>
                <a:latin typeface="Arial"/>
                <a:cs typeface="Arial"/>
              </a:rPr>
              <a:t>Signed int</a:t>
            </a:r>
            <a:endParaRPr lang="zh-CN" altLang="en-US" sz="280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Arial"/>
                <a:cs typeface="Arial"/>
              </a:rPr>
              <a:t>= 0*2</a:t>
            </a:r>
            <a:r>
              <a:rPr lang="en-US" altLang="zh-CN" sz="2400" baseline="30000">
                <a:latin typeface="Arial"/>
                <a:cs typeface="Arial"/>
              </a:rPr>
              <a:t>7 </a:t>
            </a:r>
            <a:r>
              <a:rPr lang="en-US" altLang="zh-CN" sz="2400">
                <a:latin typeface="Arial"/>
                <a:cs typeface="Arial"/>
              </a:rPr>
              <a:t>+ 0*2</a:t>
            </a:r>
            <a:r>
              <a:rPr lang="en-US" altLang="zh-CN" sz="2400" baseline="30000">
                <a:latin typeface="Arial"/>
                <a:cs typeface="Arial"/>
              </a:rPr>
              <a:t>6 </a:t>
            </a:r>
            <a:r>
              <a:rPr lang="en-US" altLang="zh-CN" sz="2400">
                <a:latin typeface="Arial"/>
                <a:cs typeface="Arial"/>
              </a:rPr>
              <a:t>+ 0*2</a:t>
            </a:r>
            <a:r>
              <a:rPr lang="en-US" altLang="zh-CN" sz="2400" baseline="30000">
                <a:latin typeface="Arial"/>
                <a:cs typeface="Arial"/>
              </a:rPr>
              <a:t>5 </a:t>
            </a:r>
            <a:r>
              <a:rPr lang="en-US" altLang="zh-CN" sz="2400">
                <a:latin typeface="Arial"/>
                <a:cs typeface="Arial"/>
              </a:rPr>
              <a:t>+ 1*2</a:t>
            </a:r>
            <a:r>
              <a:rPr lang="en-US" altLang="zh-CN" sz="2400" baseline="30000">
                <a:latin typeface="Arial"/>
                <a:cs typeface="Arial"/>
              </a:rPr>
              <a:t>4 </a:t>
            </a:r>
            <a:r>
              <a:rPr lang="en-US" altLang="zh-CN" sz="2400">
                <a:latin typeface="Arial"/>
                <a:cs typeface="Arial"/>
              </a:rPr>
              <a:t>+ 0*2</a:t>
            </a:r>
            <a:r>
              <a:rPr lang="en-US" altLang="zh-CN" sz="2400" baseline="30000">
                <a:latin typeface="Arial"/>
                <a:cs typeface="Arial"/>
              </a:rPr>
              <a:t>3 </a:t>
            </a:r>
            <a:r>
              <a:rPr lang="en-US" altLang="zh-CN" sz="2400">
                <a:latin typeface="Arial"/>
                <a:cs typeface="Arial"/>
              </a:rPr>
              <a:t>+ 1*2</a:t>
            </a:r>
            <a:r>
              <a:rPr lang="en-US" altLang="zh-CN" sz="2400" baseline="30000">
                <a:latin typeface="Arial"/>
                <a:cs typeface="Arial"/>
              </a:rPr>
              <a:t>2 </a:t>
            </a:r>
            <a:r>
              <a:rPr lang="en-US" altLang="zh-CN" sz="2400">
                <a:latin typeface="Arial"/>
                <a:cs typeface="Arial"/>
              </a:rPr>
              <a:t>+ 1*2</a:t>
            </a:r>
            <a:r>
              <a:rPr lang="en-US" altLang="zh-CN" sz="2400" baseline="30000">
                <a:latin typeface="Arial"/>
                <a:cs typeface="Arial"/>
              </a:rPr>
              <a:t>1 </a:t>
            </a:r>
            <a:r>
              <a:rPr lang="en-US" altLang="zh-CN" sz="2400">
                <a:latin typeface="Arial"/>
                <a:cs typeface="Arial"/>
              </a:rPr>
              <a:t>+ 0*2</a:t>
            </a:r>
            <a:r>
              <a:rPr lang="en-US" altLang="zh-CN" sz="2400" baseline="3000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Arial"/>
                <a:cs typeface="Arial"/>
              </a:rPr>
              <a:t>= 1*(</a:t>
            </a:r>
            <a:r>
              <a:rPr lang="en-US" altLang="zh-CN" sz="240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>
                <a:latin typeface="Arial"/>
                <a:cs typeface="Arial"/>
              </a:rPr>
              <a:t>)</a:t>
            </a:r>
            <a:r>
              <a:rPr lang="en-US" altLang="zh-CN" sz="2400" baseline="30000">
                <a:latin typeface="Arial"/>
                <a:cs typeface="Arial"/>
              </a:rPr>
              <a:t> </a:t>
            </a:r>
            <a:r>
              <a:rPr lang="en-US" altLang="zh-CN" sz="2400">
                <a:latin typeface="Arial"/>
                <a:cs typeface="Arial"/>
              </a:rPr>
              <a:t>+0*2</a:t>
            </a:r>
            <a:r>
              <a:rPr lang="en-US" altLang="zh-CN" sz="2400" baseline="30000">
                <a:latin typeface="Arial"/>
                <a:cs typeface="Arial"/>
              </a:rPr>
              <a:t>6 </a:t>
            </a:r>
            <a:r>
              <a:rPr lang="en-US" altLang="zh-CN" sz="2400">
                <a:latin typeface="Arial"/>
                <a:cs typeface="Arial"/>
              </a:rPr>
              <a:t>+0*2</a:t>
            </a:r>
            <a:r>
              <a:rPr lang="en-US" altLang="zh-CN" sz="2400" baseline="30000">
                <a:latin typeface="Arial"/>
                <a:cs typeface="Arial"/>
              </a:rPr>
              <a:t>5 </a:t>
            </a:r>
            <a:r>
              <a:rPr lang="en-US" altLang="zh-CN" sz="2400">
                <a:latin typeface="Arial"/>
                <a:cs typeface="Arial"/>
              </a:rPr>
              <a:t>+1*2</a:t>
            </a:r>
            <a:r>
              <a:rPr lang="en-US" altLang="zh-CN" sz="2400" baseline="30000">
                <a:latin typeface="Arial"/>
                <a:cs typeface="Arial"/>
              </a:rPr>
              <a:t>4 </a:t>
            </a:r>
            <a:r>
              <a:rPr lang="en-US" altLang="zh-CN" sz="2400">
                <a:latin typeface="Arial"/>
                <a:cs typeface="Arial"/>
              </a:rPr>
              <a:t>+0*2</a:t>
            </a:r>
            <a:r>
              <a:rPr lang="en-US" altLang="zh-CN" sz="2400" baseline="30000">
                <a:latin typeface="Arial"/>
                <a:cs typeface="Arial"/>
              </a:rPr>
              <a:t>3 </a:t>
            </a:r>
            <a:r>
              <a:rPr lang="en-US" altLang="zh-CN" sz="2400">
                <a:latin typeface="Arial"/>
                <a:cs typeface="Arial"/>
              </a:rPr>
              <a:t>+1*2</a:t>
            </a:r>
            <a:r>
              <a:rPr lang="en-US" altLang="zh-CN" sz="2400" baseline="30000">
                <a:latin typeface="Arial"/>
                <a:cs typeface="Arial"/>
              </a:rPr>
              <a:t>2 </a:t>
            </a:r>
            <a:r>
              <a:rPr lang="en-US" altLang="zh-CN" sz="2400">
                <a:latin typeface="Arial"/>
                <a:cs typeface="Arial"/>
              </a:rPr>
              <a:t>+1*2</a:t>
            </a:r>
            <a:r>
              <a:rPr lang="en-US" altLang="zh-CN" sz="2400" baseline="30000">
                <a:latin typeface="Arial"/>
                <a:cs typeface="Arial"/>
              </a:rPr>
              <a:t>1</a:t>
            </a:r>
            <a:r>
              <a:rPr lang="en-US" altLang="zh-CN" sz="2400">
                <a:latin typeface="Arial"/>
                <a:cs typeface="Arial"/>
              </a:rPr>
              <a:t>+0*2</a:t>
            </a:r>
            <a:r>
              <a:rPr lang="en-US" altLang="zh-CN" sz="2400" baseline="3000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Arial"/>
                <a:cs typeface="Arial"/>
              </a:rPr>
              <a:t>= 0*(</a:t>
            </a:r>
            <a:r>
              <a:rPr lang="en-US" altLang="zh-CN" sz="240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>
                <a:latin typeface="Arial"/>
                <a:cs typeface="Arial"/>
              </a:rPr>
              <a:t>)</a:t>
            </a:r>
            <a:r>
              <a:rPr lang="en-US" altLang="zh-CN" sz="2400" baseline="30000">
                <a:latin typeface="Arial"/>
                <a:cs typeface="Arial"/>
              </a:rPr>
              <a:t> </a:t>
            </a:r>
            <a:r>
              <a:rPr lang="en-US" altLang="zh-CN" sz="2400">
                <a:latin typeface="Arial"/>
                <a:cs typeface="Arial"/>
              </a:rPr>
              <a:t>+0*2</a:t>
            </a:r>
            <a:r>
              <a:rPr lang="en-US" altLang="zh-CN" sz="2400" baseline="30000">
                <a:latin typeface="Arial"/>
                <a:cs typeface="Arial"/>
              </a:rPr>
              <a:t>6 </a:t>
            </a:r>
            <a:r>
              <a:rPr lang="en-US" altLang="zh-CN" sz="2400">
                <a:latin typeface="Arial"/>
                <a:cs typeface="Arial"/>
              </a:rPr>
              <a:t>+0*2</a:t>
            </a:r>
            <a:r>
              <a:rPr lang="en-US" altLang="zh-CN" sz="2400" baseline="30000">
                <a:latin typeface="Arial"/>
                <a:cs typeface="Arial"/>
              </a:rPr>
              <a:t>5 </a:t>
            </a:r>
            <a:r>
              <a:rPr lang="en-US" altLang="zh-CN" sz="2400">
                <a:latin typeface="Arial"/>
                <a:cs typeface="Arial"/>
              </a:rPr>
              <a:t>+1*2</a:t>
            </a:r>
            <a:r>
              <a:rPr lang="en-US" altLang="zh-CN" sz="2400" baseline="30000">
                <a:latin typeface="Arial"/>
                <a:cs typeface="Arial"/>
              </a:rPr>
              <a:t>4 </a:t>
            </a:r>
            <a:r>
              <a:rPr lang="en-US" altLang="zh-CN" sz="2400">
                <a:latin typeface="Arial"/>
                <a:cs typeface="Arial"/>
              </a:rPr>
              <a:t>+0*2</a:t>
            </a:r>
            <a:r>
              <a:rPr lang="en-US" altLang="zh-CN" sz="2400" baseline="30000">
                <a:latin typeface="Arial"/>
                <a:cs typeface="Arial"/>
              </a:rPr>
              <a:t>3 </a:t>
            </a:r>
            <a:r>
              <a:rPr lang="en-US" altLang="zh-CN" sz="2400">
                <a:latin typeface="Arial"/>
                <a:cs typeface="Arial"/>
              </a:rPr>
              <a:t>+1*2</a:t>
            </a:r>
            <a:r>
              <a:rPr lang="en-US" altLang="zh-CN" sz="2400" baseline="30000">
                <a:latin typeface="Arial"/>
                <a:cs typeface="Arial"/>
              </a:rPr>
              <a:t>2 </a:t>
            </a:r>
            <a:r>
              <a:rPr lang="en-US" altLang="zh-CN" sz="2400">
                <a:latin typeface="Arial"/>
                <a:cs typeface="Arial"/>
              </a:rPr>
              <a:t>+1*2</a:t>
            </a:r>
            <a:r>
              <a:rPr lang="en-US" altLang="zh-CN" sz="2400" baseline="30000">
                <a:latin typeface="Arial"/>
                <a:cs typeface="Arial"/>
              </a:rPr>
              <a:t>1</a:t>
            </a:r>
            <a:r>
              <a:rPr lang="en-US" altLang="zh-CN" sz="2400">
                <a:latin typeface="Arial"/>
                <a:cs typeface="Arial"/>
              </a:rPr>
              <a:t>+0*2</a:t>
            </a:r>
            <a:r>
              <a:rPr lang="en-US" altLang="zh-CN" sz="2400" baseline="3000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>
                <a:latin typeface="Arial"/>
                <a:cs typeface="Arial"/>
              </a:rPr>
              <a:t>…</a:t>
            </a:r>
            <a:endParaRPr kumimoji="1" lang="zh-CN" altLang="en-US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Analog components: resistors, capacitors</a:t>
            </a:r>
            <a:r>
              <a:rPr lang="en-US" altLang="zh-CN" sz="2400">
                <a:latin typeface="Arial"/>
                <a:cs typeface="Arial"/>
              </a:rPr>
              <a:t>,</a:t>
            </a:r>
            <a:r>
              <a:rPr lang="zh-CN" altLang="en-US" sz="2400">
                <a:latin typeface="Arial"/>
                <a:cs typeface="Arial"/>
              </a:rPr>
              <a:t> </a:t>
            </a:r>
            <a:r>
              <a:rPr lang="en-US" altLang="zh-CN" sz="2400">
                <a:latin typeface="Arial"/>
                <a:cs typeface="Arial"/>
              </a:rPr>
              <a:t>inductors,</a:t>
            </a:r>
            <a:r>
              <a:rPr lang="zh-CN" altLang="en-US" sz="2400">
                <a:latin typeface="Arial"/>
                <a:cs typeface="Arial"/>
              </a:rPr>
              <a:t> </a:t>
            </a:r>
            <a:r>
              <a:rPr lang="en-US" altLang="zh-CN" sz="2400">
                <a:latin typeface="Arial"/>
                <a:cs typeface="Arial"/>
              </a:rPr>
              <a:t>diodes, etc.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/>
              <a:t>1-byte bit pattern </a:t>
            </a:r>
            <a:r>
              <a:rPr lang="en-US">
                <a:sym typeface="Wingdings" panose="05000000000000000000" pitchFamily="2" charset="2"/>
              </a:rPr>
              <a:t> signed int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7</a:t>
                      </a:r>
                      <a:r>
                        <a:rPr lang="en-US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-2</a:t>
                      </a:r>
                      <a:r>
                        <a:rPr lang="en-US" baseline="30000"/>
                        <a:t>7 </a:t>
                      </a:r>
                      <a:r>
                        <a:rPr lang="en-US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-2</a:t>
                      </a:r>
                      <a:r>
                        <a:rPr lang="en-US" baseline="30000"/>
                        <a:t>7 </a:t>
                      </a:r>
                      <a:r>
                        <a:rPr lang="en-US" baseline="0"/>
                        <a:t>+1= </a:t>
                      </a:r>
                      <a:r>
                        <a:rPr lang="en-US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-2</a:t>
                      </a:r>
                      <a:r>
                        <a:rPr lang="en-US" baseline="30000"/>
                        <a:t>7</a:t>
                      </a:r>
                      <a:r>
                        <a:rPr lang="en-US" baseline="0"/>
                        <a:t>+(</a:t>
                      </a:r>
                      <a:r>
                        <a:rPr lang="en-US"/>
                        <a:t>2</a:t>
                      </a:r>
                      <a:r>
                        <a:rPr lang="en-US" baseline="30000"/>
                        <a:t>7</a:t>
                      </a:r>
                      <a:r>
                        <a:rPr lang="en-US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/>
              <a:t>?-byte bit pattern </a:t>
            </a:r>
            <a:r>
              <a:rPr lang="en-US">
                <a:sym typeface="Wingdings" panose="05000000000000000000" pitchFamily="2" charset="2"/>
              </a:rPr>
              <a:t> signed int</a:t>
            </a:r>
            <a:endParaRPr lang="en-US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/>
              <a:t>Negative numbers </a:t>
            </a:r>
            <a:r>
              <a:rPr lang="en-US">
                <a:sym typeface="Wingdings" panose="05000000000000000000" pitchFamily="2" charset="2"/>
              </a:rPr>
              <a:t> MSB=1</a:t>
            </a:r>
          </a:p>
          <a:p>
            <a:r>
              <a:rPr lang="en-US">
                <a:sym typeface="Wingdings" panose="05000000000000000000" pitchFamily="2" charset="2"/>
              </a:rPr>
              <a:t>A sequence of 1’s </a:t>
            </a:r>
            <a:r>
              <a:rPr lang="en-US" sz="2000">
                <a:sym typeface="Wingdings" panose="05000000000000000000" pitchFamily="2" charset="2"/>
              </a:rPr>
              <a:t>(e.g. </a:t>
            </a:r>
            <a:r>
              <a:rPr lang="en-US" sz="200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>
                <a:sym typeface="Wingdings" panose="05000000000000000000" pitchFamily="2" charset="2"/>
              </a:rPr>
              <a:t>) </a:t>
            </a:r>
            <a:r>
              <a:rPr lang="en-US" sz="3200">
                <a:sym typeface="Wingdings" panose="05000000000000000000" pitchFamily="2" charset="2"/>
              </a:rPr>
              <a:t> -1</a:t>
            </a:r>
            <a:endParaRPr lang="en-US" sz="200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8882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[-2</a:t>
                      </a:r>
                      <a:r>
                        <a:rPr lang="en-US" baseline="30000"/>
                        <a:t>7</a:t>
                      </a:r>
                      <a:r>
                        <a:rPr lang="en-US"/>
                        <a:t>, 2</a:t>
                      </a:r>
                      <a:r>
                        <a:rPr lang="en-US" baseline="30000"/>
                        <a:t>7</a:t>
                      </a:r>
                      <a:r>
                        <a:rPr lang="en-US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15</a:t>
                      </a:r>
                      <a:r>
                        <a:rPr lang="en-US"/>
                        <a:t>, 2</a:t>
                      </a:r>
                      <a:r>
                        <a:rPr lang="en-US" baseline="30000"/>
                        <a:t>15</a:t>
                      </a:r>
                      <a:r>
                        <a:rPr lang="en-US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31</a:t>
                      </a:r>
                      <a:r>
                        <a:rPr lang="en-US"/>
                        <a:t>, 2</a:t>
                      </a:r>
                      <a:r>
                        <a:rPr lang="en-US" baseline="30000"/>
                        <a:t>31</a:t>
                      </a:r>
                      <a:r>
                        <a:rPr lang="en-US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63</a:t>
                      </a:r>
                      <a:r>
                        <a:rPr lang="en-US"/>
                        <a:t>, 2</a:t>
                      </a:r>
                      <a:r>
                        <a:rPr lang="en-US" baseline="30000"/>
                        <a:t>63</a:t>
                      </a:r>
                      <a:r>
                        <a:rPr lang="en-US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Two’s complement: 8-bit signed integer</a:t>
            </a:r>
            <a:endParaRPr kumimoji="1" lang="zh-CN" altLang="en-US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F850787F-D8DD-41FC-B552-B2389047E7E6}"/>
              </a:ext>
            </a:extLst>
          </p:cNvPr>
          <p:cNvSpPr/>
          <p:nvPr/>
        </p:nvSpPr>
        <p:spPr>
          <a:xfrm>
            <a:off x="296214" y="2593280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>
                <a:latin typeface="Consolas" panose="020B0609020204030204" pitchFamily="49" charset="0"/>
                <a:cs typeface="Arial"/>
              </a:rPr>
              <a:t>11011000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>
              <a:latin typeface="Arial"/>
              <a:cs typeface="Arial"/>
            </a:endParaRPr>
          </a:p>
        </p:txBody>
      </p:sp>
      <p:sp>
        <p:nvSpPr>
          <p:cNvPr id="12" name="矩形 9">
            <a:extLst>
              <a:ext uri="{FF2B5EF4-FFF2-40B4-BE49-F238E27FC236}">
                <a16:creationId xmlns:a16="http://schemas.microsoft.com/office/drawing/2014/main" id="{372AD337-35E5-40DF-B748-E50B3EFA63C1}"/>
              </a:ext>
            </a:extLst>
          </p:cNvPr>
          <p:cNvSpPr/>
          <p:nvPr/>
        </p:nvSpPr>
        <p:spPr>
          <a:xfrm>
            <a:off x="1910409" y="2593280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latin typeface="Arial"/>
                <a:cs typeface="Arial"/>
              </a:rPr>
              <a:t>= 1*(</a:t>
            </a:r>
            <a:r>
              <a:rPr lang="en-US" altLang="zh-CN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>
                <a:latin typeface="Arial"/>
                <a:cs typeface="Arial"/>
              </a:rPr>
              <a:t>)</a:t>
            </a:r>
            <a:r>
              <a:rPr lang="en-US" altLang="zh-CN" baseline="30000">
                <a:latin typeface="Arial"/>
                <a:cs typeface="Arial"/>
              </a:rPr>
              <a:t> </a:t>
            </a:r>
            <a:r>
              <a:rPr lang="en-US" altLang="zh-CN">
                <a:latin typeface="Arial"/>
                <a:cs typeface="Arial"/>
              </a:rPr>
              <a:t>+1*2</a:t>
            </a:r>
            <a:r>
              <a:rPr lang="en-US" altLang="zh-CN" baseline="30000">
                <a:latin typeface="Arial"/>
                <a:cs typeface="Arial"/>
              </a:rPr>
              <a:t>6 </a:t>
            </a:r>
            <a:r>
              <a:rPr lang="en-US" altLang="zh-CN">
                <a:latin typeface="Arial"/>
                <a:cs typeface="Arial"/>
              </a:rPr>
              <a:t>+0*2</a:t>
            </a:r>
            <a:r>
              <a:rPr lang="en-US" altLang="zh-CN" baseline="30000">
                <a:latin typeface="Arial"/>
                <a:cs typeface="Arial"/>
              </a:rPr>
              <a:t>5 </a:t>
            </a:r>
            <a:r>
              <a:rPr lang="en-US" altLang="zh-CN">
                <a:latin typeface="Arial"/>
                <a:cs typeface="Arial"/>
              </a:rPr>
              <a:t>+1*2</a:t>
            </a:r>
            <a:r>
              <a:rPr lang="en-US" altLang="zh-CN" baseline="30000">
                <a:latin typeface="Arial"/>
                <a:cs typeface="Arial"/>
              </a:rPr>
              <a:t>4 </a:t>
            </a:r>
            <a:r>
              <a:rPr lang="en-US" altLang="zh-CN">
                <a:latin typeface="Arial"/>
                <a:cs typeface="Arial"/>
              </a:rPr>
              <a:t>+1*2</a:t>
            </a:r>
            <a:r>
              <a:rPr lang="en-US" altLang="zh-CN" baseline="30000">
                <a:latin typeface="Arial"/>
                <a:cs typeface="Arial"/>
              </a:rPr>
              <a:t>3 </a:t>
            </a:r>
            <a:r>
              <a:rPr lang="en-US" altLang="zh-CN">
                <a:latin typeface="Arial"/>
                <a:cs typeface="Arial"/>
              </a:rPr>
              <a:t>+0*2</a:t>
            </a:r>
            <a:r>
              <a:rPr lang="en-US" altLang="zh-CN" baseline="30000">
                <a:latin typeface="Arial"/>
                <a:cs typeface="Arial"/>
              </a:rPr>
              <a:t>2 </a:t>
            </a:r>
            <a:r>
              <a:rPr lang="en-US" altLang="zh-CN">
                <a:latin typeface="Arial"/>
                <a:cs typeface="Arial"/>
              </a:rPr>
              <a:t>+0*2</a:t>
            </a:r>
            <a:r>
              <a:rPr lang="en-US" altLang="zh-CN" baseline="30000">
                <a:latin typeface="Arial"/>
                <a:cs typeface="Arial"/>
              </a:rPr>
              <a:t>1</a:t>
            </a:r>
            <a:r>
              <a:rPr lang="en-US" altLang="zh-CN">
                <a:latin typeface="Arial"/>
                <a:cs typeface="Arial"/>
              </a:rPr>
              <a:t>+0*2</a:t>
            </a:r>
            <a:r>
              <a:rPr lang="en-US" altLang="zh-CN" baseline="30000">
                <a:latin typeface="Arial"/>
                <a:cs typeface="Arial"/>
              </a:rPr>
              <a:t>0 </a:t>
            </a:r>
            <a:r>
              <a:rPr lang="en-US" altLang="zh-CN">
                <a:latin typeface="Arial"/>
                <a:cs typeface="Arial"/>
              </a:rPr>
              <a:t>= -40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51671CD2-7D03-4F10-9329-5CA5B40EDF7E}"/>
              </a:ext>
            </a:extLst>
          </p:cNvPr>
          <p:cNvSpPr/>
          <p:nvPr/>
        </p:nvSpPr>
        <p:spPr>
          <a:xfrm>
            <a:off x="293512" y="370899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>
                <a:latin typeface="Consolas" panose="020B0609020204030204" pitchFamily="49" charset="0"/>
                <a:cs typeface="Arial"/>
              </a:rPr>
              <a:t>11111111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5F6804C7-D64B-49E9-8FEE-CDC6C26926BE}"/>
              </a:ext>
            </a:extLst>
          </p:cNvPr>
          <p:cNvSpPr/>
          <p:nvPr/>
        </p:nvSpPr>
        <p:spPr>
          <a:xfrm>
            <a:off x="1888785" y="3741258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latin typeface="Arial"/>
                <a:cs typeface="Arial"/>
              </a:rPr>
              <a:t>= -1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C4B014-D9F6-45D0-A864-1C867DE8E956}"/>
              </a:ext>
            </a:extLst>
          </p:cNvPr>
          <p:cNvSpPr/>
          <p:nvPr/>
        </p:nvSpPr>
        <p:spPr>
          <a:xfrm>
            <a:off x="296214" y="2227973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>
                <a:latin typeface="Consolas" panose="020B0609020204030204" pitchFamily="49" charset="0"/>
                <a:cs typeface="Arial"/>
              </a:rPr>
              <a:t>01011000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>
              <a:latin typeface="Arial"/>
              <a:cs typeface="Arial"/>
            </a:endParaRPr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9867A258-50B8-4403-9CAC-17E8EC9B3EE0}"/>
              </a:ext>
            </a:extLst>
          </p:cNvPr>
          <p:cNvSpPr/>
          <p:nvPr/>
        </p:nvSpPr>
        <p:spPr>
          <a:xfrm>
            <a:off x="1910409" y="2227973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latin typeface="Arial"/>
                <a:cs typeface="Arial"/>
              </a:rPr>
              <a:t>= 0*(</a:t>
            </a:r>
            <a:r>
              <a:rPr lang="en-US" altLang="zh-CN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>
                <a:latin typeface="Arial"/>
                <a:cs typeface="Arial"/>
              </a:rPr>
              <a:t>)</a:t>
            </a:r>
            <a:r>
              <a:rPr lang="en-US" altLang="zh-CN" baseline="30000">
                <a:latin typeface="Arial"/>
                <a:cs typeface="Arial"/>
              </a:rPr>
              <a:t> </a:t>
            </a:r>
            <a:r>
              <a:rPr lang="en-US" altLang="zh-CN">
                <a:latin typeface="Arial"/>
                <a:cs typeface="Arial"/>
              </a:rPr>
              <a:t>+1*2</a:t>
            </a:r>
            <a:r>
              <a:rPr lang="en-US" altLang="zh-CN" baseline="30000">
                <a:latin typeface="Arial"/>
                <a:cs typeface="Arial"/>
              </a:rPr>
              <a:t>6 </a:t>
            </a:r>
            <a:r>
              <a:rPr lang="en-US" altLang="zh-CN">
                <a:latin typeface="Arial"/>
                <a:cs typeface="Arial"/>
              </a:rPr>
              <a:t>+0*2</a:t>
            </a:r>
            <a:r>
              <a:rPr lang="en-US" altLang="zh-CN" baseline="30000">
                <a:latin typeface="Arial"/>
                <a:cs typeface="Arial"/>
              </a:rPr>
              <a:t>5 </a:t>
            </a:r>
            <a:r>
              <a:rPr lang="en-US" altLang="zh-CN">
                <a:latin typeface="Arial"/>
                <a:cs typeface="Arial"/>
              </a:rPr>
              <a:t>+1*2</a:t>
            </a:r>
            <a:r>
              <a:rPr lang="en-US" altLang="zh-CN" baseline="30000">
                <a:latin typeface="Arial"/>
                <a:cs typeface="Arial"/>
              </a:rPr>
              <a:t>4 </a:t>
            </a:r>
            <a:r>
              <a:rPr lang="en-US" altLang="zh-CN">
                <a:latin typeface="Arial"/>
                <a:cs typeface="Arial"/>
              </a:rPr>
              <a:t>+1*2</a:t>
            </a:r>
            <a:r>
              <a:rPr lang="en-US" altLang="zh-CN" baseline="30000">
                <a:latin typeface="Arial"/>
                <a:cs typeface="Arial"/>
              </a:rPr>
              <a:t>3 </a:t>
            </a:r>
            <a:r>
              <a:rPr lang="en-US" altLang="zh-CN">
                <a:latin typeface="Arial"/>
                <a:cs typeface="Arial"/>
              </a:rPr>
              <a:t>+0*2</a:t>
            </a:r>
            <a:r>
              <a:rPr lang="en-US" altLang="zh-CN" baseline="30000">
                <a:latin typeface="Arial"/>
                <a:cs typeface="Arial"/>
              </a:rPr>
              <a:t>2 </a:t>
            </a:r>
            <a:r>
              <a:rPr lang="en-US" altLang="zh-CN">
                <a:latin typeface="Arial"/>
                <a:cs typeface="Arial"/>
              </a:rPr>
              <a:t>+0*2</a:t>
            </a:r>
            <a:r>
              <a:rPr lang="en-US" altLang="zh-CN" baseline="30000">
                <a:latin typeface="Arial"/>
                <a:cs typeface="Arial"/>
              </a:rPr>
              <a:t>1</a:t>
            </a:r>
            <a:r>
              <a:rPr lang="en-US" altLang="zh-CN">
                <a:latin typeface="Arial"/>
                <a:cs typeface="Arial"/>
              </a:rPr>
              <a:t>+0*2</a:t>
            </a:r>
            <a:r>
              <a:rPr lang="en-US" altLang="zh-CN" baseline="30000">
                <a:latin typeface="Arial"/>
                <a:cs typeface="Arial"/>
              </a:rPr>
              <a:t>0 </a:t>
            </a:r>
            <a:r>
              <a:rPr lang="en-US" altLang="zh-CN">
                <a:latin typeface="Arial"/>
                <a:cs typeface="Arial"/>
              </a:rPr>
              <a:t>= 88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6F384AA2-3CA9-4D7A-BCF4-16965E8E7B05}"/>
              </a:ext>
            </a:extLst>
          </p:cNvPr>
          <p:cNvSpPr/>
          <p:nvPr/>
        </p:nvSpPr>
        <p:spPr>
          <a:xfrm>
            <a:off x="296214" y="338053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>
                <a:latin typeface="Consolas" panose="020B0609020204030204" pitchFamily="49" charset="0"/>
                <a:cs typeface="Arial"/>
              </a:rPr>
              <a:t>00000000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>
              <a:latin typeface="Arial"/>
              <a:cs typeface="Arial"/>
            </a:endParaRP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4BCD8CF8-6B6B-4D45-8EC7-0EAF1B0D0D1B}"/>
              </a:ext>
            </a:extLst>
          </p:cNvPr>
          <p:cNvSpPr/>
          <p:nvPr/>
        </p:nvSpPr>
        <p:spPr>
          <a:xfrm>
            <a:off x="1891486" y="3412799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latin typeface="Arial"/>
                <a:cs typeface="Arial"/>
              </a:rPr>
              <a:t>= 0</a:t>
            </a: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D62F9181-1C89-4865-8E7B-926FAF400B8F}"/>
              </a:ext>
            </a:extLst>
          </p:cNvPr>
          <p:cNvSpPr/>
          <p:nvPr/>
        </p:nvSpPr>
        <p:spPr>
          <a:xfrm>
            <a:off x="293512" y="403745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>
                <a:latin typeface="Consolas" panose="020B0609020204030204" pitchFamily="49" charset="0"/>
                <a:cs typeface="Arial"/>
              </a:rPr>
              <a:t>10000000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>
              <a:latin typeface="Arial"/>
              <a:cs typeface="Arial"/>
            </a:endParaRPr>
          </a:p>
        </p:txBody>
      </p:sp>
      <p:sp>
        <p:nvSpPr>
          <p:cNvPr id="22" name="矩形 9">
            <a:extLst>
              <a:ext uri="{FF2B5EF4-FFF2-40B4-BE49-F238E27FC236}">
                <a16:creationId xmlns:a16="http://schemas.microsoft.com/office/drawing/2014/main" id="{9ACD6CFF-F41D-4687-8E06-83E0E4006B49}"/>
              </a:ext>
            </a:extLst>
          </p:cNvPr>
          <p:cNvSpPr/>
          <p:nvPr/>
        </p:nvSpPr>
        <p:spPr>
          <a:xfrm>
            <a:off x="1888785" y="4069718"/>
            <a:ext cx="16481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>
                <a:latin typeface="Arial"/>
                <a:cs typeface="Arial"/>
              </a:rPr>
              <a:t>= -2</a:t>
            </a:r>
            <a:r>
              <a:rPr lang="en-US" altLang="zh-CN" baseline="30000">
                <a:latin typeface="Arial"/>
                <a:cs typeface="Arial"/>
              </a:rPr>
              <a:t>7</a:t>
            </a:r>
            <a:r>
              <a:rPr lang="en-US" altLang="zh-CN">
                <a:latin typeface="Arial"/>
                <a:cs typeface="Arial"/>
              </a:rPr>
              <a:t>= -128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>
              <a:latin typeface="Arial"/>
              <a:cs typeface="Arial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F7B94D22-7DE9-42FC-9625-A69A19173361}"/>
              </a:ext>
            </a:extLst>
          </p:cNvPr>
          <p:cNvSpPr/>
          <p:nvPr/>
        </p:nvSpPr>
        <p:spPr>
          <a:xfrm>
            <a:off x="293512" y="437582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>
                <a:latin typeface="Consolas" panose="020B0609020204030204" pitchFamily="49" charset="0"/>
                <a:cs typeface="Arial"/>
              </a:rPr>
              <a:t>01111111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>
              <a:latin typeface="Arial"/>
              <a:cs typeface="Arial"/>
            </a:endParaRPr>
          </a:p>
        </p:txBody>
      </p:sp>
      <p:sp>
        <p:nvSpPr>
          <p:cNvPr id="26" name="矩形 9">
            <a:extLst>
              <a:ext uri="{FF2B5EF4-FFF2-40B4-BE49-F238E27FC236}">
                <a16:creationId xmlns:a16="http://schemas.microsoft.com/office/drawing/2014/main" id="{12867A8E-AFCC-4C8F-9E50-0D4BDB67928F}"/>
              </a:ext>
            </a:extLst>
          </p:cNvPr>
          <p:cNvSpPr/>
          <p:nvPr/>
        </p:nvSpPr>
        <p:spPr>
          <a:xfrm>
            <a:off x="1888785" y="4408088"/>
            <a:ext cx="1648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>
                <a:latin typeface="Arial"/>
                <a:cs typeface="Arial"/>
              </a:rPr>
              <a:t>= 2</a:t>
            </a:r>
            <a:r>
              <a:rPr lang="en-US" altLang="zh-CN" baseline="30000">
                <a:latin typeface="Arial"/>
                <a:cs typeface="Arial"/>
              </a:rPr>
              <a:t>7</a:t>
            </a:r>
            <a:r>
              <a:rPr lang="en-US" altLang="zh-CN">
                <a:latin typeface="Arial"/>
                <a:cs typeface="Arial"/>
              </a:rPr>
              <a:t>-1= 127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2’s complement: find a number’s negation</a:t>
            </a:r>
            <a:endParaRPr kumimoji="1" lang="zh-CN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3D9BEE-5650-4F20-A8FF-7D5FF6C56E4E}"/>
              </a:ext>
            </a:extLst>
          </p:cNvPr>
          <p:cNvGrpSpPr/>
          <p:nvPr/>
        </p:nvGrpSpPr>
        <p:grpSpPr>
          <a:xfrm>
            <a:off x="456821" y="2079154"/>
            <a:ext cx="1518199" cy="586149"/>
            <a:chOff x="609093" y="1629205"/>
            <a:chExt cx="2024266" cy="781532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49BDCE-2938-4C39-B01F-1CD9466AED4E}"/>
                </a:ext>
              </a:extLst>
            </p:cNvPr>
            <p:cNvSpPr/>
            <p:nvPr/>
          </p:nvSpPr>
          <p:spPr>
            <a:xfrm>
              <a:off x="609093" y="1629205"/>
              <a:ext cx="2024266" cy="663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>
                  <a:latin typeface="Consolas" panose="020B0609020204030204" pitchFamily="49" charset="0"/>
                  <a:cs typeface="Arial"/>
                </a:rPr>
                <a:t>00101000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>
                <a:latin typeface="Arial"/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8836D-9914-42CA-AC7D-8292C1231698}"/>
                </a:ext>
              </a:extLst>
            </p:cNvPr>
            <p:cNvSpPr txBox="1"/>
            <p:nvPr/>
          </p:nvSpPr>
          <p:spPr>
            <a:xfrm>
              <a:off x="1449859" y="2010628"/>
              <a:ext cx="7762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solidFill>
                    <a:schemeClr val="accent1"/>
                  </a:solidFill>
                </a:rPr>
                <a:t>(40)</a:t>
              </a:r>
              <a:r>
                <a:rPr lang="en-US" sz="1350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3438B-FA29-4EBC-9EEB-2D9CACD0FA57}"/>
              </a:ext>
            </a:extLst>
          </p:cNvPr>
          <p:cNvCxnSpPr/>
          <p:nvPr/>
        </p:nvCxnSpPr>
        <p:spPr>
          <a:xfrm>
            <a:off x="2245841" y="2163977"/>
            <a:ext cx="1368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484957-6E50-4DBE-BBD1-D01F8A245A9B}"/>
              </a:ext>
            </a:extLst>
          </p:cNvPr>
          <p:cNvSpPr txBox="1"/>
          <p:nvPr/>
        </p:nvSpPr>
        <p:spPr>
          <a:xfrm>
            <a:off x="4074641" y="2262658"/>
            <a:ext cx="635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accent1"/>
                </a:solidFill>
              </a:rPr>
              <a:t>(-40)</a:t>
            </a:r>
            <a:r>
              <a:rPr lang="en-US" sz="1350" baseline="-2500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12E82F0-15E7-4FD2-B39D-A3F2D4BB268A}"/>
              </a:ext>
            </a:extLst>
          </p:cNvPr>
          <p:cNvSpPr/>
          <p:nvPr/>
        </p:nvSpPr>
        <p:spPr>
          <a:xfrm>
            <a:off x="4116707" y="1984154"/>
            <a:ext cx="707724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>
                <a:latin typeface="Consolas" panose="020B0609020204030204" pitchFamily="49" charset="0"/>
                <a:cs typeface="Arial"/>
              </a:rPr>
              <a:t>??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07DFF-55F9-4D29-92AE-A756FDB02474}"/>
              </a:ext>
            </a:extLst>
          </p:cNvPr>
          <p:cNvSpPr txBox="1"/>
          <p:nvPr/>
        </p:nvSpPr>
        <p:spPr>
          <a:xfrm>
            <a:off x="571501" y="2791763"/>
            <a:ext cx="3409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/>
              <a:t>A useful trick to do negation: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EA14D-1FF1-4E59-B6F6-80A03071BBFD}"/>
              </a:ext>
            </a:extLst>
          </p:cNvPr>
          <p:cNvSpPr txBox="1"/>
          <p:nvPr/>
        </p:nvSpPr>
        <p:spPr>
          <a:xfrm>
            <a:off x="571500" y="327288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Step-1: flip all bits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C02A5-BA44-4C21-88A3-12FEB8EF58CF}"/>
              </a:ext>
            </a:extLst>
          </p:cNvPr>
          <p:cNvSpPr txBox="1"/>
          <p:nvPr/>
        </p:nvSpPr>
        <p:spPr>
          <a:xfrm>
            <a:off x="603817" y="4447177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Step-2: add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75A1B-5193-40E8-9D79-5EE08276F631}"/>
              </a:ext>
            </a:extLst>
          </p:cNvPr>
          <p:cNvGrpSpPr/>
          <p:nvPr/>
        </p:nvGrpSpPr>
        <p:grpSpPr>
          <a:xfrm>
            <a:off x="3614354" y="3628269"/>
            <a:ext cx="3052638" cy="2368140"/>
            <a:chOff x="8078498" y="2661121"/>
            <a:chExt cx="4070182" cy="31575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2944C1-5BD6-41A3-9C79-8BFB23FB1B2A}"/>
                </a:ext>
              </a:extLst>
            </p:cNvPr>
            <p:cNvGrpSpPr/>
            <p:nvPr/>
          </p:nvGrpSpPr>
          <p:grpSpPr>
            <a:xfrm>
              <a:off x="8238575" y="2661121"/>
              <a:ext cx="2899107" cy="663258"/>
              <a:chOff x="725036" y="4104902"/>
              <a:chExt cx="2899107" cy="663258"/>
            </a:xfrm>
          </p:grpSpPr>
          <p:sp>
            <p:nvSpPr>
              <p:cNvPr id="18" name="矩形 2">
                <a:extLst>
                  <a:ext uri="{FF2B5EF4-FFF2-40B4-BE49-F238E27FC236}">
                    <a16:creationId xmlns:a16="http://schemas.microsoft.com/office/drawing/2014/main" id="{C04DC114-B770-456D-A522-AAAFBD424EB0}"/>
                  </a:ext>
                </a:extLst>
              </p:cNvPr>
              <p:cNvSpPr/>
              <p:nvPr/>
            </p:nvSpPr>
            <p:spPr>
              <a:xfrm>
                <a:off x="725036" y="4104902"/>
                <a:ext cx="2376229" cy="663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US" altLang="zh-CN" sz="2100">
                    <a:latin typeface="Consolas" panose="020B0609020204030204" pitchFamily="49" charset="0"/>
                    <a:cs typeface="Arial"/>
                  </a:rPr>
                  <a:t>00101000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altLang="zh-CN" sz="825">
                  <a:latin typeface="Arial"/>
                  <a:cs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5A6200-D86C-4C20-9114-10F9EF646553}"/>
                  </a:ext>
                </a:extLst>
              </p:cNvPr>
              <p:cNvSpPr txBox="1"/>
              <p:nvPr/>
            </p:nvSpPr>
            <p:spPr>
              <a:xfrm>
                <a:off x="2847862" y="4121410"/>
                <a:ext cx="77628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>
                    <a:solidFill>
                      <a:schemeClr val="accent1"/>
                    </a:solidFill>
                  </a:rPr>
                  <a:t>(40)</a:t>
                </a:r>
                <a:r>
                  <a:rPr lang="en-US" sz="1350" baseline="-25000">
                    <a:solidFill>
                      <a:schemeClr val="accent1"/>
                    </a:solidFill>
                  </a:rPr>
                  <a:t>10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0DDFD0-60AA-4730-8B62-FBCC5AB926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3171333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">
              <a:extLst>
                <a:ext uri="{FF2B5EF4-FFF2-40B4-BE49-F238E27FC236}">
                  <a16:creationId xmlns:a16="http://schemas.microsoft.com/office/drawing/2014/main" id="{E6E43CD7-ECDB-4385-BD04-3B4B0A199D18}"/>
                </a:ext>
              </a:extLst>
            </p:cNvPr>
            <p:cNvSpPr/>
            <p:nvPr/>
          </p:nvSpPr>
          <p:spPr>
            <a:xfrm>
              <a:off x="8238575" y="3980323"/>
              <a:ext cx="2294639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>
                  <a:latin typeface="Consolas" panose="020B0609020204030204" pitchFamily="49" charset="0"/>
                  <a:cs typeface="Arial"/>
                </a:rPr>
                <a:t>11010111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>
                <a:latin typeface="Arial"/>
                <a:cs typeface="Arial"/>
              </a:endParaRPr>
            </a:p>
          </p:txBody>
        </p:sp>
        <p:sp>
          <p:nvSpPr>
            <p:cNvPr id="28" name="矩形 2">
              <a:extLst>
                <a:ext uri="{FF2B5EF4-FFF2-40B4-BE49-F238E27FC236}">
                  <a16:creationId xmlns:a16="http://schemas.microsoft.com/office/drawing/2014/main" id="{BE63AA40-CD85-45C2-8F47-6D029B82CB04}"/>
                </a:ext>
              </a:extLst>
            </p:cNvPr>
            <p:cNvSpPr/>
            <p:nvPr/>
          </p:nvSpPr>
          <p:spPr>
            <a:xfrm>
              <a:off x="10285280" y="4523420"/>
              <a:ext cx="1863400" cy="524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1350">
                  <a:latin typeface="Consolas" panose="020B0609020204030204" pitchFamily="49" charset="0"/>
                  <a:cs typeface="Arial"/>
                </a:rPr>
                <a:t>+00000001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>
                <a:latin typeface="Arial"/>
                <a:cs typeface="Arial"/>
              </a:endParaRPr>
            </a:p>
          </p:txBody>
        </p:sp>
        <p:sp>
          <p:nvSpPr>
            <p:cNvPr id="32" name="矩形 2">
              <a:extLst>
                <a:ext uri="{FF2B5EF4-FFF2-40B4-BE49-F238E27FC236}">
                  <a16:creationId xmlns:a16="http://schemas.microsoft.com/office/drawing/2014/main" id="{FD404E70-CAA0-45A6-B733-D3197DC4512E}"/>
                </a:ext>
              </a:extLst>
            </p:cNvPr>
            <p:cNvSpPr/>
            <p:nvPr/>
          </p:nvSpPr>
          <p:spPr>
            <a:xfrm>
              <a:off x="8078498" y="5155383"/>
              <a:ext cx="2783366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>
                  <a:latin typeface="Consolas" panose="020B0609020204030204" pitchFamily="49" charset="0"/>
                  <a:cs typeface="Arial"/>
                </a:rPr>
                <a:t> 11011000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>
                <a:latin typeface="Arial"/>
                <a:cs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751C9-C4E5-42F6-BE2C-6F9F33EB0BBC}"/>
                </a:ext>
              </a:extLst>
            </p:cNvPr>
            <p:cNvSpPr txBox="1"/>
            <p:nvPr/>
          </p:nvSpPr>
          <p:spPr>
            <a:xfrm>
              <a:off x="10406965" y="5239950"/>
              <a:ext cx="8468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>
                  <a:solidFill>
                    <a:schemeClr val="accent1"/>
                  </a:solidFill>
                </a:rPr>
                <a:t>(-40)</a:t>
              </a:r>
              <a:r>
                <a:rPr lang="en-US" sz="1350" baseline="-25000">
                  <a:solidFill>
                    <a:schemeClr val="accent1"/>
                  </a:solidFill>
                </a:rPr>
                <a:t>10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D1CC3B-9EBF-4FAA-BF57-96D739082B59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4451648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08746-FEF0-4138-80B8-92A95E5FD5C8}"/>
                </a:ext>
              </a:extLst>
            </p:cNvPr>
            <p:cNvSpPr txBox="1"/>
            <p:nvPr/>
          </p:nvSpPr>
          <p:spPr>
            <a:xfrm>
              <a:off x="9613916" y="3305956"/>
              <a:ext cx="165866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Step-1: flip bits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4D451-1EDA-40F5-88AE-C6E83ADAF9F7}"/>
                </a:ext>
              </a:extLst>
            </p:cNvPr>
            <p:cNvSpPr txBox="1"/>
            <p:nvPr/>
          </p:nvSpPr>
          <p:spPr>
            <a:xfrm>
              <a:off x="9562592" y="4499966"/>
              <a:ext cx="9148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Step-2: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6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does the negation trick work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80035" y="4499534"/>
          <a:ext cx="1657350" cy="48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41300" progId="Equation.3">
                  <p:embed/>
                </p:oleObj>
              </mc:Choice>
              <mc:Fallback>
                <p:oleObj name="Equation" r:id="rId2" imgW="8255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80035" y="4499534"/>
                        <a:ext cx="1657350" cy="48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2180035" y="3219451"/>
            <a:ext cx="2044700" cy="901700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rgbClr val="000000"/>
                </a:solidFill>
              </a:rPr>
              <a:t>b with bits flipped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89498" y="2525316"/>
          <a:ext cx="2882503" cy="48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5100" imgH="241300" progId="Equation.3">
                  <p:embed/>
                </p:oleObj>
              </mc:Choice>
              <mc:Fallback>
                <p:oleObj name="Equation" r:id="rId4" imgW="1435100" imgH="2413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9498" y="2525316"/>
                        <a:ext cx="2882503" cy="484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769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/>
              <a:t>Using negation trick to find the bit-pattern of a negative number</a:t>
            </a:r>
            <a:endParaRPr kumimoji="1" lang="zh-CN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E1C400-4656-41DD-8F62-C4CEB83DAFA7}"/>
              </a:ext>
            </a:extLst>
          </p:cNvPr>
          <p:cNvGrpSpPr/>
          <p:nvPr/>
        </p:nvGrpSpPr>
        <p:grpSpPr>
          <a:xfrm>
            <a:off x="1950200" y="2963946"/>
            <a:ext cx="6249586" cy="709453"/>
            <a:chOff x="1697066" y="3977132"/>
            <a:chExt cx="8332781" cy="945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9B3CE-819C-4606-A58C-5736DD8D758E}"/>
                </a:ext>
              </a:extLst>
            </p:cNvPr>
            <p:cNvSpPr txBox="1"/>
            <p:nvPr/>
          </p:nvSpPr>
          <p:spPr>
            <a:xfrm>
              <a:off x="2717761" y="4307516"/>
              <a:ext cx="731208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The bit pattern of 8-bit signed integer -33?</a:t>
              </a:r>
            </a:p>
          </p:txBody>
        </p:sp>
        <p:pic>
          <p:nvPicPr>
            <p:cNvPr id="7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FD0A6C60-8247-42B6-B00E-2EE961FBC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093EC-C6DB-7D48-A9FA-552E9318F088}"/>
              </a:ext>
            </a:extLst>
          </p:cNvPr>
          <p:cNvSpPr txBox="1"/>
          <p:nvPr/>
        </p:nvSpPr>
        <p:spPr>
          <a:xfrm>
            <a:off x="1950200" y="4154596"/>
            <a:ext cx="55985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>
                <a:solidFill>
                  <a:srgbClr val="FF0000"/>
                </a:solidFill>
              </a:rPr>
              <a:t>Answer: </a:t>
            </a:r>
          </a:p>
          <a:p>
            <a:r>
              <a:rPr lang="en-US" sz="2100"/>
              <a:t>33 = (00100001)</a:t>
            </a:r>
            <a:r>
              <a:rPr lang="en-US" sz="2100" baseline="-25000"/>
              <a:t>2</a:t>
            </a:r>
          </a:p>
          <a:p>
            <a:r>
              <a:rPr lang="en-US" sz="2100"/>
              <a:t>Apply negation trick: (11011110)</a:t>
            </a:r>
            <a:r>
              <a:rPr lang="en-US" sz="2100" baseline="-25000"/>
              <a:t>2</a:t>
            </a:r>
            <a:r>
              <a:rPr lang="en-US" sz="2100"/>
              <a:t>+1=(11011111)</a:t>
            </a:r>
            <a:r>
              <a:rPr lang="en-US" sz="2100" baseline="-250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9FA288D-7628-47ED-BE8A-C27B4355F7C0}"/>
              </a:ext>
            </a:extLst>
          </p:cNvPr>
          <p:cNvGrpSpPr/>
          <p:nvPr/>
        </p:nvGrpSpPr>
        <p:grpSpPr>
          <a:xfrm>
            <a:off x="6014793" y="3569078"/>
            <a:ext cx="3147712" cy="712820"/>
            <a:chOff x="8076774" y="3641124"/>
            <a:chExt cx="4196949" cy="9504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31BE17-90A0-4155-A5E1-B97B362E14B6}"/>
                </a:ext>
              </a:extLst>
            </p:cNvPr>
            <p:cNvSpPr/>
            <p:nvPr/>
          </p:nvSpPr>
          <p:spPr>
            <a:xfrm>
              <a:off x="9003933" y="3641124"/>
              <a:ext cx="2222355" cy="950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49362A5-CCA8-43F7-B3B8-603C55195BE4}"/>
                </a:ext>
              </a:extLst>
            </p:cNvPr>
            <p:cNvSpPr/>
            <p:nvPr/>
          </p:nvSpPr>
          <p:spPr>
            <a:xfrm>
              <a:off x="8076774" y="3946163"/>
              <a:ext cx="420064" cy="3537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3804E104-DF66-464C-858F-2956CCE46844}"/>
                </a:ext>
              </a:extLst>
            </p:cNvPr>
            <p:cNvSpPr/>
            <p:nvPr/>
          </p:nvSpPr>
          <p:spPr>
            <a:xfrm rot="10800000">
              <a:off x="11326913" y="3748214"/>
              <a:ext cx="273651" cy="749643"/>
            </a:xfrm>
            <a:prstGeom prst="leftBrace">
              <a:avLst>
                <a:gd name="adj1" fmla="val 8333"/>
                <a:gd name="adj2" fmla="val 5714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8D23DA-98EF-4A4F-8F70-290EE12EF424}"/>
                </a:ext>
              </a:extLst>
            </p:cNvPr>
            <p:cNvSpPr txBox="1"/>
            <p:nvPr/>
          </p:nvSpPr>
          <p:spPr>
            <a:xfrm>
              <a:off x="11544463" y="3800199"/>
              <a:ext cx="729260" cy="495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>
                  <a:solidFill>
                    <a:schemeClr val="accent1"/>
                  </a:solidFill>
                </a:rPr>
                <a:t>(-3)</a:t>
              </a:r>
              <a:r>
                <a:rPr lang="en-US" sz="1350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1E97D-4B9B-491D-9100-0ED5286A3E82}"/>
              </a:ext>
            </a:extLst>
          </p:cNvPr>
          <p:cNvSpPr/>
          <p:nvPr/>
        </p:nvSpPr>
        <p:spPr>
          <a:xfrm>
            <a:off x="225511" y="2985701"/>
            <a:ext cx="3015049" cy="19276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DA4A-9D3F-4784-BB59-F3990C9A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8" y="512685"/>
            <a:ext cx="8221877" cy="994172"/>
          </a:xfrm>
        </p:spPr>
        <p:txBody>
          <a:bodyPr>
            <a:normAutofit fontScale="90000"/>
          </a:bodyPr>
          <a:lstStyle/>
          <a:p>
            <a:r>
              <a:rPr lang="en-US"/>
              <a:t>Negation trick helps computers do subtraction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45ECD0-6C14-4DAA-B64D-18E76C8D0C0F}"/>
              </a:ext>
            </a:extLst>
          </p:cNvPr>
          <p:cNvGrpSpPr/>
          <p:nvPr/>
        </p:nvGrpSpPr>
        <p:grpSpPr>
          <a:xfrm>
            <a:off x="477097" y="3130988"/>
            <a:ext cx="2278607" cy="720726"/>
            <a:chOff x="-50944" y="3310806"/>
            <a:chExt cx="3038142" cy="9609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36C877-4BA7-467B-B4BA-716D0A7A7F1A}"/>
                </a:ext>
              </a:extLst>
            </p:cNvPr>
            <p:cNvSpPr/>
            <p:nvPr/>
          </p:nvSpPr>
          <p:spPr>
            <a:xfrm>
              <a:off x="281081" y="3391105"/>
              <a:ext cx="21693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>
                  <a:latin typeface="Verdana"/>
                  <a:cs typeface="Verdana"/>
                </a:rPr>
                <a:t>0 0 0 0 0 1 0 0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2F150B-E83F-4F67-906D-90334DDAA267}"/>
                </a:ext>
              </a:extLst>
            </p:cNvPr>
            <p:cNvSpPr/>
            <p:nvPr/>
          </p:nvSpPr>
          <p:spPr>
            <a:xfrm>
              <a:off x="168999" y="379121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DFE05A-0457-4099-9198-04DE4B41277D}"/>
                </a:ext>
              </a:extLst>
            </p:cNvPr>
            <p:cNvSpPr txBox="1"/>
            <p:nvPr/>
          </p:nvSpPr>
          <p:spPr>
            <a:xfrm>
              <a:off x="-50944" y="3721957"/>
              <a:ext cx="457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D02B4FD4-FAED-4956-BFD6-541CB0715213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5925B1-CA59-407D-9A11-2CE43BC37E85}"/>
                </a:ext>
              </a:extLst>
            </p:cNvPr>
            <p:cNvSpPr txBox="1"/>
            <p:nvPr/>
          </p:nvSpPr>
          <p:spPr>
            <a:xfrm>
              <a:off x="2275951" y="3310806"/>
              <a:ext cx="658728" cy="91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>
                  <a:solidFill>
                    <a:schemeClr val="accent1"/>
                  </a:solidFill>
                </a:rPr>
                <a:t>(4)</a:t>
              </a:r>
              <a:r>
                <a:rPr lang="en-US" sz="1350" baseline="-25000">
                  <a:solidFill>
                    <a:schemeClr val="accent1"/>
                  </a:solidFill>
                </a:rPr>
                <a:t>10</a:t>
              </a:r>
              <a:endParaRPr lang="en-US" sz="135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350">
                  <a:solidFill>
                    <a:schemeClr val="accent1"/>
                  </a:solidFill>
                </a:rPr>
                <a:t>(3)</a:t>
              </a:r>
              <a:r>
                <a:rPr lang="en-US" sz="1350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5F86DC-91A2-4A59-BCB8-0EC1E7629220}"/>
              </a:ext>
            </a:extLst>
          </p:cNvPr>
          <p:cNvSpPr txBox="1"/>
          <p:nvPr/>
        </p:nvSpPr>
        <p:spPr>
          <a:xfrm>
            <a:off x="197709" y="2559781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Instead of doing this: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0F442-2D98-4DE7-B261-6732F4E041CB}"/>
              </a:ext>
            </a:extLst>
          </p:cNvPr>
          <p:cNvSpPr/>
          <p:nvPr/>
        </p:nvSpPr>
        <p:spPr>
          <a:xfrm>
            <a:off x="6752950" y="3041592"/>
            <a:ext cx="16994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latin typeface="Verdana"/>
                <a:cs typeface="Verdana"/>
              </a:rPr>
              <a:t>0 0 0 0 0 1 0 0</a:t>
            </a:r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59C609C7-A669-47F3-AB7C-0AB02635D276}"/>
              </a:ext>
            </a:extLst>
          </p:cNvPr>
          <p:cNvCxnSpPr>
            <a:cxnSpLocks/>
          </p:cNvCxnSpPr>
          <p:nvPr/>
        </p:nvCxnSpPr>
        <p:spPr>
          <a:xfrm>
            <a:off x="6562318" y="4319816"/>
            <a:ext cx="19841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EA431-3328-4DC8-8D1D-59E4007578E3}"/>
              </a:ext>
            </a:extLst>
          </p:cNvPr>
          <p:cNvSpPr txBox="1"/>
          <p:nvPr/>
        </p:nvSpPr>
        <p:spPr>
          <a:xfrm>
            <a:off x="8285818" y="2983295"/>
            <a:ext cx="494046" cy="371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>
                <a:solidFill>
                  <a:schemeClr val="accent1"/>
                </a:solidFill>
              </a:rPr>
              <a:t>(4)</a:t>
            </a:r>
            <a:r>
              <a:rPr lang="en-US" sz="1350" baseline="-25000">
                <a:solidFill>
                  <a:schemeClr val="accent1"/>
                </a:solidFill>
              </a:rPr>
              <a:t>10</a:t>
            </a:r>
            <a:endParaRPr lang="en-US" sz="135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BB08-DA10-4127-A06D-404163EC00DC}"/>
              </a:ext>
            </a:extLst>
          </p:cNvPr>
          <p:cNvSpPr txBox="1"/>
          <p:nvPr/>
        </p:nvSpPr>
        <p:spPr>
          <a:xfrm>
            <a:off x="4074177" y="2559780"/>
            <a:ext cx="164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 this instead: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C34F61-3900-45AE-889C-E914151772AC}"/>
              </a:ext>
            </a:extLst>
          </p:cNvPr>
          <p:cNvGrpSpPr/>
          <p:nvPr/>
        </p:nvGrpSpPr>
        <p:grpSpPr>
          <a:xfrm>
            <a:off x="4036492" y="3716185"/>
            <a:ext cx="2113649" cy="371768"/>
            <a:chOff x="5381989" y="3811916"/>
            <a:chExt cx="2818199" cy="4956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2D424-7A69-4EE8-88E5-ADAEDBA08BB9}"/>
                </a:ext>
              </a:extLst>
            </p:cNvPr>
            <p:cNvSpPr/>
            <p:nvPr/>
          </p:nvSpPr>
          <p:spPr>
            <a:xfrm>
              <a:off x="5381989" y="386018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7CD8E-7682-40D2-8AD2-3558F3619B3E}"/>
                </a:ext>
              </a:extLst>
            </p:cNvPr>
            <p:cNvSpPr txBox="1"/>
            <p:nvPr/>
          </p:nvSpPr>
          <p:spPr>
            <a:xfrm>
              <a:off x="7413631" y="3811916"/>
              <a:ext cx="658728" cy="49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>
                  <a:solidFill>
                    <a:schemeClr val="accent1"/>
                  </a:solidFill>
                </a:rPr>
                <a:t>(3)</a:t>
              </a:r>
              <a:r>
                <a:rPr lang="en-US" sz="1350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270828-478E-4245-AB7A-E0ECCAD3B32D}"/>
              </a:ext>
            </a:extLst>
          </p:cNvPr>
          <p:cNvGrpSpPr/>
          <p:nvPr/>
        </p:nvGrpSpPr>
        <p:grpSpPr>
          <a:xfrm>
            <a:off x="6693225" y="3629724"/>
            <a:ext cx="2113649" cy="694272"/>
            <a:chOff x="8924299" y="3696631"/>
            <a:chExt cx="2818199" cy="92569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A31F5-968F-4336-83D7-005DDB9B6305}"/>
                </a:ext>
              </a:extLst>
            </p:cNvPr>
            <p:cNvSpPr/>
            <p:nvPr/>
          </p:nvSpPr>
          <p:spPr>
            <a:xfrm>
              <a:off x="8924299" y="3696631"/>
              <a:ext cx="2818199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>
                  <a:latin typeface="Verdana"/>
                  <a:cs typeface="Verdana"/>
                </a:rPr>
                <a:t> 1 1 1 1 1 1 0 0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673C58-513E-439C-9DF6-3443505E1EB8}"/>
                </a:ext>
              </a:extLst>
            </p:cNvPr>
            <p:cNvSpPr/>
            <p:nvPr/>
          </p:nvSpPr>
          <p:spPr>
            <a:xfrm>
              <a:off x="8951228" y="4191440"/>
              <a:ext cx="2275060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>
                  <a:latin typeface="Verdana"/>
                  <a:cs typeface="Verdana"/>
                </a:rPr>
                <a:t> 0 0 0 0 0 0 0 1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948EE-4A87-46FD-BBB5-172C8F92EAB5}"/>
              </a:ext>
            </a:extLst>
          </p:cNvPr>
          <p:cNvGrpSpPr/>
          <p:nvPr/>
        </p:nvGrpSpPr>
        <p:grpSpPr>
          <a:xfrm>
            <a:off x="642054" y="4321158"/>
            <a:ext cx="2252757" cy="402101"/>
            <a:chOff x="975519" y="2885747"/>
            <a:chExt cx="3003677" cy="536134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0658F2B2-8CD5-424A-8F1A-85FA16056E4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7B9115-395A-4769-8CF7-93689C98FA7E}"/>
                </a:ext>
              </a:extLst>
            </p:cNvPr>
            <p:cNvSpPr txBox="1"/>
            <p:nvPr/>
          </p:nvSpPr>
          <p:spPr>
            <a:xfrm>
              <a:off x="3082473" y="2885747"/>
              <a:ext cx="896723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>
                  <a:solidFill>
                    <a:schemeClr val="accent1"/>
                  </a:solidFill>
                </a:rPr>
                <a:t>(1)</a:t>
              </a:r>
              <a:r>
                <a:rPr lang="en-US" sz="1350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5C06FC-4A40-4EB1-81AE-C70679EBE865}"/>
              </a:ext>
            </a:extLst>
          </p:cNvPr>
          <p:cNvGrpSpPr/>
          <p:nvPr/>
        </p:nvGrpSpPr>
        <p:grpSpPr>
          <a:xfrm>
            <a:off x="6723481" y="4408176"/>
            <a:ext cx="2195007" cy="402101"/>
            <a:chOff x="975519" y="2885747"/>
            <a:chExt cx="2926676" cy="536134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FF2E88D-BFDC-49F7-A625-30DACC5E5F9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30636A-A410-4C2C-B7FC-BD684A130A0A}"/>
                </a:ext>
              </a:extLst>
            </p:cNvPr>
            <p:cNvSpPr txBox="1"/>
            <p:nvPr/>
          </p:nvSpPr>
          <p:spPr>
            <a:xfrm>
              <a:off x="3082471" y="2885747"/>
              <a:ext cx="819724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>
                  <a:solidFill>
                    <a:schemeClr val="accent1"/>
                  </a:solidFill>
                </a:rPr>
                <a:t>(1)</a:t>
              </a:r>
              <a:r>
                <a:rPr lang="en-US" sz="1350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46F720-3E2B-426A-923B-709CD64EF4F8}"/>
              </a:ext>
            </a:extLst>
          </p:cNvPr>
          <p:cNvCxnSpPr>
            <a:cxnSpLocks/>
          </p:cNvCxnSpPr>
          <p:nvPr/>
        </p:nvCxnSpPr>
        <p:spPr>
          <a:xfrm>
            <a:off x="3849130" y="2241207"/>
            <a:ext cx="12512" cy="32042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BDC297-32B4-4EC5-B2FE-B6689D446589}"/>
              </a:ext>
            </a:extLst>
          </p:cNvPr>
          <p:cNvSpPr txBox="1"/>
          <p:nvPr/>
        </p:nvSpPr>
        <p:spPr>
          <a:xfrm>
            <a:off x="6468949" y="38978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693DA-CE6E-49BE-AA00-C882DF819B22}"/>
              </a:ext>
            </a:extLst>
          </p:cNvPr>
          <p:cNvSpPr txBox="1"/>
          <p:nvPr/>
        </p:nvSpPr>
        <p:spPr>
          <a:xfrm>
            <a:off x="1101512" y="5608611"/>
            <a:ext cx="7297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Works for both unsigned and signed subtraction!</a:t>
            </a:r>
          </a:p>
        </p:txBody>
      </p:sp>
    </p:spTree>
    <p:extLst>
      <p:ext uri="{BB962C8B-B14F-4D97-AF65-F5344CB8AC3E}">
        <p14:creationId xmlns:p14="http://schemas.microsoft.com/office/powerpoint/2010/main" val="31566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A438D-7DEF-2FAD-F103-C91C37B572DF}"/>
              </a:ext>
            </a:extLst>
          </p:cNvPr>
          <p:cNvSpPr/>
          <p:nvPr/>
        </p:nvSpPr>
        <p:spPr>
          <a:xfrm>
            <a:off x="3850494" y="3657600"/>
            <a:ext cx="4836305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/>
          </a:bodyPr>
          <a:lstStyle/>
          <a:p>
            <a:r>
              <a:rPr lang="en-US"/>
              <a:t>Unsigned addition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(3)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140427" y="1461480"/>
            <a:ext cx="3149087" cy="956312"/>
            <a:chOff x="2870575" y="3311987"/>
            <a:chExt cx="3149087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(129)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(65)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(64)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17906" cy="488091"/>
            <a:chOff x="818879" y="5527123"/>
            <a:chExt cx="2917906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(129)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6558685" y="6020663"/>
            <a:ext cx="876667" cy="735030"/>
            <a:chOff x="7067881" y="5382271"/>
            <a:chExt cx="1119281" cy="1047835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Overflow!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4255484" y="4066108"/>
            <a:ext cx="3135854" cy="960968"/>
            <a:chOff x="5990198" y="3310806"/>
            <a:chExt cx="3135854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(129)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(254)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46286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>
                  <a:solidFill>
                    <a:srgbClr val="FF0000"/>
                  </a:solidFill>
                </a:rPr>
                <a:t>(127)</a:t>
              </a:r>
              <a:r>
                <a:rPr lang="en-US" b="1" baseline="-25000">
                  <a:solidFill>
                    <a:srgbClr val="FF0000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(4)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4353758" y="2902878"/>
            <a:ext cx="2894456" cy="515014"/>
            <a:chOff x="3896548" y="2902878"/>
            <a:chExt cx="2894456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(130)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69D6D0-2D45-3CE1-9B82-902B45968DA8}"/>
              </a:ext>
            </a:extLst>
          </p:cNvPr>
          <p:cNvCxnSpPr>
            <a:cxnSpLocks/>
          </p:cNvCxnSpPr>
          <p:nvPr/>
        </p:nvCxnSpPr>
        <p:spPr>
          <a:xfrm>
            <a:off x="379827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FACE1B4-0534-37A2-C3D4-55E0605C1140}"/>
              </a:ext>
            </a:extLst>
          </p:cNvPr>
          <p:cNvSpPr/>
          <p:nvPr/>
        </p:nvSpPr>
        <p:spPr>
          <a:xfrm>
            <a:off x="3850494" y="3657600"/>
            <a:ext cx="4836305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22EA6A-58F4-8291-468B-B529E4E72563}"/>
              </a:ext>
            </a:extLst>
          </p:cNvPr>
          <p:cNvSpPr/>
          <p:nvPr/>
        </p:nvSpPr>
        <p:spPr>
          <a:xfrm>
            <a:off x="49901" y="3673822"/>
            <a:ext cx="3748374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/>
          </a:bodyPr>
          <a:lstStyle/>
          <a:p>
            <a:r>
              <a:rPr lang="en-US"/>
              <a:t>Signed addition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(3)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070086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(-127)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(65)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(64)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(-127)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7248405" y="1955555"/>
            <a:ext cx="1843001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4185143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(-127)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(-2)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392520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(127)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(4)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4283417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(-126)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2929F-FD04-A214-D78D-227B54CB3F3C}"/>
              </a:ext>
            </a:extLst>
          </p:cNvPr>
          <p:cNvCxnSpPr>
            <a:cxnSpLocks/>
          </p:cNvCxnSpPr>
          <p:nvPr/>
        </p:nvCxnSpPr>
        <p:spPr>
          <a:xfrm>
            <a:off x="379827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AB4208-F9CF-82E0-788A-058A152BF420}"/>
              </a:ext>
            </a:extLst>
          </p:cNvPr>
          <p:cNvGrpSpPr/>
          <p:nvPr/>
        </p:nvGrpSpPr>
        <p:grpSpPr>
          <a:xfrm>
            <a:off x="2609433" y="6038101"/>
            <a:ext cx="876667" cy="735030"/>
            <a:chOff x="7067881" y="5382271"/>
            <a:chExt cx="1119281" cy="1047835"/>
          </a:xfrm>
        </p:grpSpPr>
        <p:pic>
          <p:nvPicPr>
            <p:cNvPr id="1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5D8B0068-24CD-2D6C-E24C-36C2B6AA5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F26022-ACF8-4666-B3F8-C63754571205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Overflow!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7AFC1E-918C-ABF8-E530-77DD6380D294}"/>
              </a:ext>
            </a:extLst>
          </p:cNvPr>
          <p:cNvGrpSpPr/>
          <p:nvPr/>
        </p:nvGrpSpPr>
        <p:grpSpPr>
          <a:xfrm>
            <a:off x="7262075" y="6020663"/>
            <a:ext cx="876667" cy="735030"/>
            <a:chOff x="7067881" y="5382271"/>
            <a:chExt cx="1119281" cy="1047835"/>
          </a:xfrm>
        </p:grpSpPr>
        <p:pic>
          <p:nvPicPr>
            <p:cNvPr id="2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6A1E7A23-8F05-D9BF-7B76-0B6703FC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63A3C2-9942-D94A-97D9-6B6F9F971A19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Overflow!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64A255-FB57-C133-9489-43267C6C6221}"/>
                  </a:ext>
                </a:extLst>
              </p14:cNvPr>
              <p14:cNvContentPartPr/>
              <p14:nvPr/>
            </p14:nvContentPartPr>
            <p14:xfrm>
              <a:off x="4707546" y="4832299"/>
              <a:ext cx="19080" cy="21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64A255-FB57-C133-9489-43267C6C62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1768" y="4816819"/>
                <a:ext cx="50268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5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>
                <a:latin typeface="Arial"/>
                <a:cs typeface="Arial"/>
              </a:rPr>
              <a:t>…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>
                <a:latin typeface="Arial"/>
                <a:cs typeface="Arial"/>
              </a:rPr>
              <a:t>to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Verdana"/>
                <a:cs typeface="Verdana"/>
              </a:rPr>
              <a:t>Digital components: transistors, logic gates </a:t>
            </a:r>
            <a:r>
              <a:rPr lang="mr-IN" sz="2400">
                <a:latin typeface="Verdana"/>
                <a:cs typeface="Verdana"/>
              </a:rPr>
              <a:t>…</a:t>
            </a:r>
            <a:endParaRPr lang="en-US" sz="240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Verdana"/>
                <a:cs typeface="Verdana"/>
              </a:rPr>
              <a:t>1</a:t>
            </a:r>
            <a:r>
              <a:rPr lang="zh-CN" altLang="en-US">
                <a:latin typeface="Verdana"/>
                <a:cs typeface="Verdana"/>
              </a:rPr>
              <a:t> </a:t>
            </a:r>
            <a:r>
              <a:rPr lang="en-US" altLang="zh-CN">
                <a:latin typeface="Verdana"/>
                <a:cs typeface="Verdana"/>
              </a:rPr>
              <a:t> 0</a:t>
            </a:r>
            <a:r>
              <a:rPr lang="zh-CN" altLang="en-US">
                <a:latin typeface="Verdana"/>
                <a:cs typeface="Verdana"/>
              </a:rPr>
              <a:t>  </a:t>
            </a:r>
            <a:r>
              <a:rPr lang="en-US" altLang="zh-CN">
                <a:latin typeface="Verdana"/>
                <a:cs typeface="Verdana"/>
              </a:rPr>
              <a:t>1  0   1  0  1  0  1  0   1  0</a:t>
            </a:r>
            <a:endParaRPr lang="zh-CN" altLang="en-US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3BE38-D726-848C-4A51-D28787600B35}"/>
              </a:ext>
            </a:extLst>
          </p:cNvPr>
          <p:cNvSpPr/>
          <p:nvPr/>
        </p:nvSpPr>
        <p:spPr>
          <a:xfrm>
            <a:off x="4678038" y="1333297"/>
            <a:ext cx="4429956" cy="225156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6E5A1F-2A8E-A5F4-0034-56B1CD849B2E}"/>
              </a:ext>
            </a:extLst>
          </p:cNvPr>
          <p:cNvSpPr/>
          <p:nvPr/>
        </p:nvSpPr>
        <p:spPr>
          <a:xfrm>
            <a:off x="277592" y="1325124"/>
            <a:ext cx="4240808" cy="2278626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F2EC23-C249-9061-3C4C-A22DB5F594BC}"/>
              </a:ext>
            </a:extLst>
          </p:cNvPr>
          <p:cNvSpPr/>
          <p:nvPr/>
        </p:nvSpPr>
        <p:spPr>
          <a:xfrm>
            <a:off x="277591" y="3708052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/>
          </a:bodyPr>
          <a:lstStyle/>
          <a:p>
            <a:r>
              <a:rPr lang="en-US"/>
              <a:t>Unsigned subtraction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351130" y="1468681"/>
            <a:ext cx="3038142" cy="1506091"/>
            <a:chOff x="-50944" y="3310806"/>
            <a:chExt cx="3038142" cy="150609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81689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(3)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731648" y="1434692"/>
            <a:ext cx="3096865" cy="1554190"/>
            <a:chOff x="2922797" y="3311987"/>
            <a:chExt cx="3096865" cy="1554190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86617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(255)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520404" y="3924939"/>
            <a:ext cx="3167342" cy="1611603"/>
            <a:chOff x="5990198" y="3310806"/>
            <a:chExt cx="3167342" cy="1611603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92999" y="492240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323657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(128)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525515" y="5532280"/>
            <a:ext cx="2917906" cy="488091"/>
            <a:chOff x="805280" y="5514695"/>
            <a:chExt cx="2917906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60267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514695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(129)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571072" y="2920917"/>
            <a:ext cx="2983619" cy="505357"/>
            <a:chOff x="975519" y="2885747"/>
            <a:chExt cx="298361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1" y="2885747"/>
              <a:ext cx="876667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(254)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489275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(2)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345858" y="3981082"/>
            <a:ext cx="3135854" cy="1594016"/>
            <a:chOff x="5990198" y="3310806"/>
            <a:chExt cx="3135854" cy="1594016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904822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(127)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(254)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716869" y="5472013"/>
            <a:ext cx="2917906" cy="488091"/>
            <a:chOff x="4277247" y="5472013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559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472013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(127)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A78F3A-80FF-C293-44FF-CC2EED7A422D}"/>
              </a:ext>
            </a:extLst>
          </p:cNvPr>
          <p:cNvCxnSpPr>
            <a:cxnSpLocks/>
          </p:cNvCxnSpPr>
          <p:nvPr/>
        </p:nvCxnSpPr>
        <p:spPr>
          <a:xfrm>
            <a:off x="458959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D276C5-31F3-4AAF-0F8E-CA7B1CD3AB80}"/>
              </a:ext>
            </a:extLst>
          </p:cNvPr>
          <p:cNvGrpSpPr/>
          <p:nvPr/>
        </p:nvGrpSpPr>
        <p:grpSpPr>
          <a:xfrm>
            <a:off x="7897519" y="2860413"/>
            <a:ext cx="876667" cy="735030"/>
            <a:chOff x="7067881" y="5382271"/>
            <a:chExt cx="1119281" cy="1047835"/>
          </a:xfrm>
        </p:grpSpPr>
        <p:pic>
          <p:nvPicPr>
            <p:cNvPr id="2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EF097F3F-466F-BEED-7CBC-F0C995D87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E3F6E7-A679-9F61-1332-8E23C681DFFA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Overflow!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264C9D-7B1A-B35C-3259-8B6306F8D92C}"/>
              </a:ext>
            </a:extLst>
          </p:cNvPr>
          <p:cNvGrpSpPr/>
          <p:nvPr/>
        </p:nvGrpSpPr>
        <p:grpSpPr>
          <a:xfrm>
            <a:off x="3548172" y="2765532"/>
            <a:ext cx="876667" cy="735030"/>
            <a:chOff x="7067881" y="5382271"/>
            <a:chExt cx="1119281" cy="1047835"/>
          </a:xfrm>
        </p:grpSpPr>
        <p:pic>
          <p:nvPicPr>
            <p:cNvPr id="54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D5EAC00F-2372-C8DC-544E-49CCE844B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C84A29-C1AE-3557-2161-CB5AC47E890F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Overflow!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C410BD-2250-6F41-24E4-91AF5ED05239}"/>
              </a:ext>
            </a:extLst>
          </p:cNvPr>
          <p:cNvGrpSpPr/>
          <p:nvPr/>
        </p:nvGrpSpPr>
        <p:grpSpPr>
          <a:xfrm>
            <a:off x="3447823" y="6031627"/>
            <a:ext cx="876667" cy="735030"/>
            <a:chOff x="7067881" y="5382271"/>
            <a:chExt cx="1119281" cy="1047835"/>
          </a:xfrm>
        </p:grpSpPr>
        <p:pic>
          <p:nvPicPr>
            <p:cNvPr id="57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1204C56A-D469-B275-E666-C2D6F4B0D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A8D3A8-F982-0140-C7F8-25E287932949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83C592-F18C-682D-6777-007D7E5288AD}"/>
              </a:ext>
            </a:extLst>
          </p:cNvPr>
          <p:cNvSpPr/>
          <p:nvPr/>
        </p:nvSpPr>
        <p:spPr>
          <a:xfrm>
            <a:off x="4773387" y="3719773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2262E-6D75-4282-8BAB-13A0E7B6B926}"/>
              </a:ext>
            </a:extLst>
          </p:cNvPr>
          <p:cNvSpPr/>
          <p:nvPr/>
        </p:nvSpPr>
        <p:spPr>
          <a:xfrm>
            <a:off x="277591" y="3708052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/>
          </a:bodyPr>
          <a:lstStyle/>
          <a:p>
            <a:r>
              <a:rPr lang="en-US"/>
              <a:t>Signed subtraction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1646772"/>
            <a:chOff x="-50944" y="3310806"/>
            <a:chExt cx="3038142" cy="1646772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957578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(3)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696469" y="1434692"/>
            <a:ext cx="2979309" cy="1554190"/>
            <a:chOff x="2922797" y="3311987"/>
            <a:chExt cx="2979309" cy="1554190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108192" y="486617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5047933" y="3924939"/>
            <a:ext cx="3206386" cy="1752283"/>
            <a:chOff x="5990198" y="3310806"/>
            <a:chExt cx="3206386" cy="1752283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506308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(-128)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842035" y="5690537"/>
            <a:ext cx="2988438" cy="488091"/>
            <a:chOff x="752525" y="5461936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752525" y="554991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36548" y="5461936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(-127)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3044010"/>
            <a:ext cx="2818199" cy="505357"/>
            <a:chOff x="975519" y="3044010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314925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3044010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(-2)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4857578" y="2973671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(2)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1717114"/>
            <a:chOff x="5990198" y="3310806"/>
            <a:chExt cx="3135854" cy="1717114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40244" y="5027920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(127)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(-2)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5226813" y="5683032"/>
            <a:ext cx="2917906" cy="488091"/>
            <a:chOff x="4259662" y="5454428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59662" y="5542409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43685" y="5454428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(127)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1BFBF4-2145-9DD1-2549-7E627DA362D9}"/>
              </a:ext>
            </a:extLst>
          </p:cNvPr>
          <p:cNvCxnSpPr>
            <a:cxnSpLocks/>
          </p:cNvCxnSpPr>
          <p:nvPr/>
        </p:nvCxnSpPr>
        <p:spPr>
          <a:xfrm>
            <a:off x="462476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3B8393-3292-D43D-2EBC-47EB2191293E}"/>
              </a:ext>
            </a:extLst>
          </p:cNvPr>
          <p:cNvGrpSpPr/>
          <p:nvPr/>
        </p:nvGrpSpPr>
        <p:grpSpPr>
          <a:xfrm>
            <a:off x="3447823" y="6031627"/>
            <a:ext cx="876667" cy="735030"/>
            <a:chOff x="7067881" y="5382271"/>
            <a:chExt cx="1119281" cy="1047835"/>
          </a:xfrm>
        </p:grpSpPr>
        <p:pic>
          <p:nvPicPr>
            <p:cNvPr id="16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2A93050-D9B2-B80E-D6A5-536C907EA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812484-F304-5E5F-047B-C5F588E33603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Overflow!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E8D836-164D-7304-3ACA-FF1EF6A1C437}"/>
              </a:ext>
            </a:extLst>
          </p:cNvPr>
          <p:cNvGrpSpPr/>
          <p:nvPr/>
        </p:nvGrpSpPr>
        <p:grpSpPr>
          <a:xfrm>
            <a:off x="7943619" y="6025762"/>
            <a:ext cx="876667" cy="735030"/>
            <a:chOff x="7067881" y="5382271"/>
            <a:chExt cx="1119281" cy="1047835"/>
          </a:xfrm>
        </p:grpSpPr>
        <p:pic>
          <p:nvPicPr>
            <p:cNvPr id="34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1D7AEAAC-567B-B4EA-C5F2-031700789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0D50D0-A6B8-3061-2484-0CDD1DD9C823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0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Bit, Byte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Hex notation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computers add/subtract integers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Signed integer representation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2’s complement</a:t>
            </a:r>
          </a:p>
          <a:p>
            <a:r>
              <a:rPr lang="en-US"/>
              <a:t>A short history of processors: </a:t>
            </a:r>
          </a:p>
          <a:p>
            <a:pPr lvl="1"/>
            <a:r>
              <a:rPr lang="en-US"/>
              <a:t>from 8-bit to 64-bit machines</a:t>
            </a:r>
          </a:p>
          <a:p>
            <a:r>
              <a:rPr lang="en-US"/>
              <a:t>Byte ordering: big vs. small endian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23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1664-18B8-48F3-9145-C7134B3B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6" y="2650078"/>
            <a:ext cx="8322844" cy="817905"/>
          </a:xfrm>
        </p:spPr>
        <p:txBody>
          <a:bodyPr>
            <a:normAutofit fontScale="90000"/>
          </a:bodyPr>
          <a:lstStyle/>
          <a:p>
            <a:r>
              <a:rPr lang="en-US" sz="3600"/>
              <a:t>The evolution of integer sizes in processors</a:t>
            </a:r>
          </a:p>
        </p:txBody>
      </p:sp>
    </p:spTree>
    <p:extLst>
      <p:ext uri="{BB962C8B-B14F-4D97-AF65-F5344CB8AC3E}">
        <p14:creationId xmlns:p14="http://schemas.microsoft.com/office/powerpoint/2010/main" val="355984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875" y="345269"/>
            <a:ext cx="8317642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/>
              <a:t>8-bit processors: Intel 8080 (1974)</a:t>
            </a:r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1686836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31142" y="1593005"/>
              <a:ext cx="681733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>
                  <a:latin typeface="Verdana"/>
                  <a:cs typeface="Verdana"/>
                </a:rPr>
                <a:t>CPU</a:t>
              </a:r>
              <a:endParaRPr kumimoji="1" lang="zh-CN" altLang="en-US" sz="135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50867" y="3028149"/>
            <a:ext cx="5918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1500" i="1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>
                <a:latin typeface="Verdana"/>
                <a:cs typeface="Verdana"/>
              </a:rPr>
              <a:t>Memory</a:t>
            </a:r>
            <a:endParaRPr lang="zh-CN" altLang="en-US" sz="150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21812" y="2991914"/>
            <a:ext cx="547135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9849" y="2427374"/>
            <a:ext cx="16139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>
                <a:latin typeface="Verdana"/>
                <a:cs typeface="Verdana"/>
              </a:rPr>
              <a:t>Unit</a:t>
            </a:r>
            <a:endParaRPr kumimoji="1" lang="zh-CN" altLang="en-US" sz="105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>
                <a:latin typeface="Verdana"/>
                <a:cs typeface="Verdana"/>
              </a:rPr>
              <a:t>registers</a:t>
            </a:r>
            <a:endParaRPr lang="zh-CN" altLang="en-US" sz="1050" b="1"/>
          </a:p>
        </p:txBody>
      </p:sp>
      <p:sp>
        <p:nvSpPr>
          <p:cNvPr id="28" name="矩形 27"/>
          <p:cNvSpPr/>
          <p:nvPr/>
        </p:nvSpPr>
        <p:spPr>
          <a:xfrm>
            <a:off x="1710514" y="207230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1702085" y="234702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1786378" y="48321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02085" y="4585654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1702085" y="4304259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1702085" y="402216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sz="1350"/>
          </a:p>
        </p:txBody>
      </p:sp>
      <p:sp>
        <p:nvSpPr>
          <p:cNvPr id="34" name="矩形 33"/>
          <p:cNvSpPr/>
          <p:nvPr/>
        </p:nvSpPr>
        <p:spPr>
          <a:xfrm>
            <a:off x="1702085" y="375403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sz="1350"/>
          </a:p>
        </p:txBody>
      </p:sp>
      <p:sp>
        <p:nvSpPr>
          <p:cNvPr id="35" name="矩形 34"/>
          <p:cNvSpPr/>
          <p:nvPr/>
        </p:nvSpPr>
        <p:spPr>
          <a:xfrm>
            <a:off x="1710514" y="3486430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sz="1350"/>
          </a:p>
        </p:txBody>
      </p:sp>
      <p:sp>
        <p:nvSpPr>
          <p:cNvPr id="36" name="矩形 35"/>
          <p:cNvSpPr/>
          <p:nvPr/>
        </p:nvSpPr>
        <p:spPr>
          <a:xfrm>
            <a:off x="1711751" y="317908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sz="1350"/>
          </a:p>
        </p:txBody>
      </p:sp>
      <p:sp>
        <p:nvSpPr>
          <p:cNvPr id="37" name="矩形 36"/>
          <p:cNvSpPr/>
          <p:nvPr/>
        </p:nvSpPr>
        <p:spPr>
          <a:xfrm>
            <a:off x="1715028" y="2907445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sz="1350"/>
          </a:p>
        </p:txBody>
      </p:sp>
      <p:sp>
        <p:nvSpPr>
          <p:cNvPr id="38" name="矩形 37"/>
          <p:cNvSpPr/>
          <p:nvPr/>
        </p:nvSpPr>
        <p:spPr>
          <a:xfrm>
            <a:off x="1707131" y="264077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sz="1350"/>
          </a:p>
        </p:txBody>
      </p:sp>
      <p:sp>
        <p:nvSpPr>
          <p:cNvPr id="39" name="矩形 38"/>
          <p:cNvSpPr/>
          <p:nvPr/>
        </p:nvSpPr>
        <p:spPr>
          <a:xfrm>
            <a:off x="4151584" y="3522246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prstClr val="black"/>
                </a:solidFill>
                <a:latin typeface="Arial"/>
                <a:cs typeface="Arial"/>
              </a:rPr>
              <a:t>8 bits machine: 8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D2D2C-5475-487E-A063-3B86906B0966}"/>
              </a:ext>
            </a:extLst>
          </p:cNvPr>
          <p:cNvGrpSpPr/>
          <p:nvPr/>
        </p:nvGrpSpPr>
        <p:grpSpPr>
          <a:xfrm>
            <a:off x="4215272" y="4381039"/>
            <a:ext cx="4794572" cy="1515902"/>
            <a:chOff x="5620362" y="4698385"/>
            <a:chExt cx="6392762" cy="2021203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DEA96479-0125-442B-87EA-137DEA0FF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362" y="4698385"/>
              <a:ext cx="2694937" cy="202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4A062-8388-494F-A304-DBCE24B16E71}"/>
                </a:ext>
              </a:extLst>
            </p:cNvPr>
            <p:cNvSpPr txBox="1"/>
            <p:nvPr/>
          </p:nvSpPr>
          <p:spPr>
            <a:xfrm>
              <a:off x="7635003" y="5988943"/>
              <a:ext cx="437812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Nowadays: 8-bit processor (microcontroller)</a:t>
              </a:r>
            </a:p>
            <a:p>
              <a:r>
                <a:rPr lang="en-US" sz="1350"/>
                <a:t>Is used for embedded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702" y="473603"/>
            <a:ext cx="8636721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/>
              <a:t>32-bit processors: Intel 386 (1985)</a:t>
            </a:r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56801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94526" y="1615703"/>
              <a:ext cx="637159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>
                  <a:latin typeface="Verdana"/>
                  <a:cs typeface="Verdana"/>
                </a:rPr>
                <a:t>CPU</a:t>
              </a:r>
              <a:endParaRPr kumimoji="1" lang="zh-CN" altLang="en-US" sz="135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028149"/>
            <a:ext cx="1127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lang="zh-CN" altLang="en-US" sz="1500" i="1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>
                <a:latin typeface="Verdana"/>
                <a:cs typeface="Verdana"/>
              </a:rPr>
              <a:t>Memory</a:t>
            </a:r>
            <a:endParaRPr lang="zh-CN" altLang="en-US" sz="150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131806" cy="1987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0x4c1eaf0f</a:t>
            </a:r>
            <a:endParaRPr kumimoji="1" lang="zh-CN" altLang="en-US" sz="6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17464" y="2427374"/>
            <a:ext cx="1901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>
                <a:latin typeface="Verdana"/>
                <a:cs typeface="Verdana"/>
              </a:rPr>
              <a:t>Unit</a:t>
            </a:r>
            <a:endParaRPr kumimoji="1" lang="zh-CN" altLang="en-US" sz="105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>
                <a:latin typeface="Verdana"/>
                <a:cs typeface="Verdana"/>
              </a:rPr>
              <a:t>registers</a:t>
            </a:r>
            <a:endParaRPr lang="zh-CN" altLang="en-US" sz="1050" b="1"/>
          </a:p>
        </p:txBody>
      </p:sp>
      <p:sp>
        <p:nvSpPr>
          <p:cNvPr id="28" name="矩形 27"/>
          <p:cNvSpPr/>
          <p:nvPr/>
        </p:nvSpPr>
        <p:spPr>
          <a:xfrm>
            <a:off x="1115142" y="207002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1079146" y="2347028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0x000000a9</a:t>
            </a:r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79146" y="4585654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0x000000a1</a:t>
            </a:r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1079146" y="430425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0x000000a2</a:t>
            </a:r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1079146" y="402216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0x000000a3</a:t>
            </a:r>
            <a:endParaRPr lang="zh-CN" altLang="en-US" sz="1350"/>
          </a:p>
        </p:txBody>
      </p:sp>
      <p:sp>
        <p:nvSpPr>
          <p:cNvPr id="34" name="矩形 33"/>
          <p:cNvSpPr/>
          <p:nvPr/>
        </p:nvSpPr>
        <p:spPr>
          <a:xfrm>
            <a:off x="1079146" y="375403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0x000000a4</a:t>
            </a:r>
            <a:endParaRPr lang="zh-CN" altLang="en-US" sz="1350"/>
          </a:p>
        </p:txBody>
      </p:sp>
      <p:sp>
        <p:nvSpPr>
          <p:cNvPr id="35" name="矩形 34"/>
          <p:cNvSpPr/>
          <p:nvPr/>
        </p:nvSpPr>
        <p:spPr>
          <a:xfrm>
            <a:off x="1087575" y="3486430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0x000000a5</a:t>
            </a:r>
            <a:endParaRPr lang="zh-CN" altLang="en-US" sz="1350"/>
          </a:p>
        </p:txBody>
      </p:sp>
      <p:sp>
        <p:nvSpPr>
          <p:cNvPr id="36" name="矩形 35"/>
          <p:cNvSpPr/>
          <p:nvPr/>
        </p:nvSpPr>
        <p:spPr>
          <a:xfrm>
            <a:off x="1088812" y="317908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0x000000a6</a:t>
            </a:r>
            <a:endParaRPr lang="zh-CN" altLang="en-US" sz="1350"/>
          </a:p>
        </p:txBody>
      </p:sp>
      <p:sp>
        <p:nvSpPr>
          <p:cNvPr id="37" name="矩形 36"/>
          <p:cNvSpPr/>
          <p:nvPr/>
        </p:nvSpPr>
        <p:spPr>
          <a:xfrm>
            <a:off x="1092089" y="2907445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0x000000a7</a:t>
            </a:r>
            <a:endParaRPr lang="zh-CN" altLang="en-US" sz="1350"/>
          </a:p>
        </p:txBody>
      </p:sp>
      <p:sp>
        <p:nvSpPr>
          <p:cNvPr id="38" name="矩形 37"/>
          <p:cNvSpPr/>
          <p:nvPr/>
        </p:nvSpPr>
        <p:spPr>
          <a:xfrm>
            <a:off x="1084192" y="264077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0x000000a8</a:t>
            </a:r>
            <a:endParaRPr lang="zh-CN" altLang="en-US" sz="1350"/>
          </a:p>
        </p:txBody>
      </p:sp>
      <p:sp>
        <p:nvSpPr>
          <p:cNvPr id="39" name="矩形 38"/>
          <p:cNvSpPr/>
          <p:nvPr/>
        </p:nvSpPr>
        <p:spPr>
          <a:xfrm>
            <a:off x="4203916" y="3983282"/>
            <a:ext cx="38266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prstClr val="black"/>
                </a:solidFill>
                <a:latin typeface="Arial"/>
                <a:cs typeface="Arial"/>
              </a:rPr>
              <a:t>32 bits machine: 32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0AAE7-D985-4101-BE36-5C53A4364EA8}"/>
              </a:ext>
            </a:extLst>
          </p:cNvPr>
          <p:cNvSpPr txBox="1"/>
          <p:nvPr/>
        </p:nvSpPr>
        <p:spPr>
          <a:xfrm>
            <a:off x="4066062" y="5221999"/>
            <a:ext cx="401840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/>
              <a:t>Most commonly used desktop/server processors </a:t>
            </a:r>
          </a:p>
          <a:p>
            <a:r>
              <a:rPr lang="en-US" sz="1500"/>
              <a:t>in the latest 80s to early 00s</a:t>
            </a: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64-bit processors: Intel Pentium 4 (2000)</a:t>
            </a:r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>
                  <a:latin typeface="Verdana"/>
                  <a:cs typeface="Verdana"/>
                </a:rPr>
                <a:t>CPU</a:t>
              </a:r>
              <a:endParaRPr kumimoji="1" lang="zh-CN" altLang="en-US" sz="135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700290" y="3344271"/>
            <a:ext cx="1099403" cy="802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530000"/>
            <a:ext cx="19752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1500" i="1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>
                <a:latin typeface="Verdana"/>
                <a:cs typeface="Verdana"/>
              </a:rPr>
              <a:t>Memory</a:t>
            </a:r>
            <a:endParaRPr lang="zh-CN" altLang="en-US" sz="150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440932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i="1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9000" y="2536945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>
                <a:latin typeface="Verdana"/>
                <a:cs typeface="Verdana"/>
              </a:rPr>
              <a:t>Arithmetic Logic Unit</a:t>
            </a:r>
            <a:endParaRPr kumimoji="1" lang="zh-CN" altLang="en-US" sz="120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>
                <a:latin typeface="Verdana"/>
                <a:cs typeface="Verdana"/>
              </a:rPr>
              <a:t>registers</a:t>
            </a:r>
            <a:endParaRPr lang="zh-CN" altLang="en-US" sz="1050" b="1"/>
          </a:p>
        </p:txBody>
      </p:sp>
      <p:sp>
        <p:nvSpPr>
          <p:cNvPr id="28" name="矩形 27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/>
          </a:p>
        </p:txBody>
      </p:sp>
      <p:sp>
        <p:nvSpPr>
          <p:cNvPr id="34" name="矩形 33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/>
          </a:p>
        </p:txBody>
      </p:sp>
      <p:sp>
        <p:nvSpPr>
          <p:cNvPr id="35" name="矩形 34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/>
          </a:p>
        </p:txBody>
      </p:sp>
      <p:sp>
        <p:nvSpPr>
          <p:cNvPr id="36" name="矩形 35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/>
          </a:p>
        </p:txBody>
      </p:sp>
      <p:sp>
        <p:nvSpPr>
          <p:cNvPr id="37" name="矩形 36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/>
          </a:p>
        </p:txBody>
      </p:sp>
      <p:sp>
        <p:nvSpPr>
          <p:cNvPr id="38" name="矩形 37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/>
          </a:p>
        </p:txBody>
      </p:sp>
      <p:sp>
        <p:nvSpPr>
          <p:cNvPr id="39" name="矩形 38"/>
          <p:cNvSpPr/>
          <p:nvPr/>
        </p:nvSpPr>
        <p:spPr>
          <a:xfrm>
            <a:off x="4203916" y="3983281"/>
            <a:ext cx="382668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prstClr val="black"/>
                </a:solidFill>
                <a:latin typeface="Arial"/>
                <a:cs typeface="Arial"/>
              </a:rPr>
              <a:t>64 bits machine: 64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  <a:p>
            <a:endParaRPr lang="zh-CN" altLang="en-US" sz="15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1B74-A040-4BB0-BE07-498FE9AA63C1}"/>
              </a:ext>
            </a:extLst>
          </p:cNvPr>
          <p:cNvSpPr txBox="1"/>
          <p:nvPr/>
        </p:nvSpPr>
        <p:spPr>
          <a:xfrm>
            <a:off x="3916371" y="5141208"/>
            <a:ext cx="5227629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Nowadays: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Servers/laptops: Intel/AMD 64-bit x86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Mobile phones/tablets: 64-bit ARM processors (made by Apple/Qualcomm/Samsung </a:t>
            </a:r>
            <a:r>
              <a:rPr lang="en-US" sz="1600" err="1"/>
              <a:t>etc</a:t>
            </a:r>
            <a:r>
              <a:rPr lang="en-US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487" y="424244"/>
            <a:ext cx="8079447" cy="857250"/>
          </a:xfrm>
        </p:spPr>
        <p:txBody>
          <a:bodyPr>
            <a:normAutofit fontScale="90000"/>
          </a:bodyPr>
          <a:lstStyle/>
          <a:p>
            <a:r>
              <a:rPr kumimoji="1" lang="en-US" altLang="zh-CN"/>
              <a:t>C’s Integer data types on </a:t>
            </a:r>
            <a:br>
              <a:rPr kumimoji="1" lang="en-US" altLang="zh-CN"/>
            </a:br>
            <a:r>
              <a:rPr kumimoji="1" lang="en-US" altLang="zh-CN"/>
              <a:t>64-bit machine</a:t>
            </a:r>
            <a:endParaRPr kumimoji="1"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10261" y="2136440"/>
          <a:ext cx="5265877" cy="2743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52">
                <a:tc>
                  <a:txBody>
                    <a:bodyPr/>
                    <a:lstStyle/>
                    <a:p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1500" b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first C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1" y="1920480"/>
            <a:ext cx="5265461" cy="240065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00">
                <a:latin typeface="Courier"/>
                <a:cs typeface="Courier"/>
              </a:rPr>
              <a:t>#include &lt;</a:t>
            </a:r>
            <a:r>
              <a:rPr lang="en-US" sz="1500" err="1">
                <a:latin typeface="Courier"/>
                <a:cs typeface="Courier"/>
              </a:rPr>
              <a:t>stdio.h</a:t>
            </a:r>
            <a:r>
              <a:rPr lang="en-US" sz="1500">
                <a:latin typeface="Courier"/>
                <a:cs typeface="Courier"/>
              </a:rPr>
              <a:t>&gt;</a:t>
            </a:r>
          </a:p>
          <a:p>
            <a:endParaRPr lang="en-US" sz="1500">
              <a:latin typeface="Courier"/>
              <a:cs typeface="Courier"/>
            </a:endParaRPr>
          </a:p>
          <a:p>
            <a:r>
              <a:rPr lang="en-US" sz="1500" err="1">
                <a:latin typeface="Courier"/>
                <a:cs typeface="Courier"/>
              </a:rPr>
              <a:t>int</a:t>
            </a:r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main()</a:t>
            </a:r>
          </a:p>
          <a:p>
            <a:r>
              <a:rPr lang="en-US" sz="1500">
                <a:latin typeface="Courier"/>
                <a:cs typeface="Courier"/>
              </a:rPr>
              <a:t>{</a:t>
            </a:r>
          </a:p>
          <a:p>
            <a:r>
              <a:rPr lang="en-US" sz="1500">
                <a:latin typeface="Courier"/>
                <a:cs typeface="Courier"/>
              </a:rPr>
              <a:t>     char x = -127;</a:t>
            </a:r>
          </a:p>
          <a:p>
            <a:r>
              <a:rPr lang="en-US" sz="1500">
                <a:latin typeface="Courier"/>
                <a:cs typeface="Courier"/>
              </a:rPr>
              <a:t>     char y = 0x81;</a:t>
            </a:r>
          </a:p>
          <a:p>
            <a:r>
              <a:rPr lang="en-US" sz="1500">
                <a:latin typeface="Courier"/>
                <a:cs typeface="Courier"/>
              </a:rPr>
              <a:t>     char z = x + y;</a:t>
            </a:r>
          </a:p>
          <a:p>
            <a:r>
              <a:rPr lang="en-US" sz="1500">
                <a:latin typeface="Courier"/>
                <a:cs typeface="Courier"/>
              </a:rPr>
              <a:t>     </a:t>
            </a:r>
            <a:r>
              <a:rPr lang="en-US" sz="1500" err="1">
                <a:latin typeface="Courier"/>
                <a:cs typeface="Courier"/>
              </a:rPr>
              <a:t>printf</a:t>
            </a:r>
            <a:r>
              <a:rPr lang="en-US" sz="150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150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5900" y="4422708"/>
            <a:ext cx="3098925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err="1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10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16929" y="4432167"/>
            <a:ext cx="3591915" cy="1170354"/>
            <a:chOff x="4365238" y="4766553"/>
            <a:chExt cx="4789220" cy="1560472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61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950">
                  <a:latin typeface="Verdana"/>
                  <a:cs typeface="Verdana"/>
                </a:rPr>
                <a:t>1</a:t>
              </a:r>
              <a:r>
                <a:rPr lang="en-US" sz="1950">
                  <a:latin typeface="Verdana"/>
                  <a:cs typeface="Verdana"/>
                </a:rPr>
                <a:t> 0 0 0 0 0 0 1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6"/>
              <a:ext cx="2996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2"/>
              <a:ext cx="51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5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794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>
                  <a:latin typeface="Verdana"/>
                  <a:cs typeface="Verdana"/>
                </a:rPr>
                <a:t> </a:t>
              </a:r>
              <a:r>
                <a:rPr lang="en-US" altLang="zh-CN" sz="1950">
                  <a:latin typeface="Verdana"/>
                  <a:cs typeface="Verdana"/>
                </a:rPr>
                <a:t>0</a:t>
              </a:r>
              <a:r>
                <a:rPr lang="en-US" sz="1950">
                  <a:latin typeface="Verdana"/>
                  <a:cs typeface="Verdana"/>
                </a:rPr>
                <a:t> 0 0 0 0 0 1 0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4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457819" cy="523220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195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5240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>
                  <a:latin typeface="Verdana"/>
                  <a:cs typeface="Verdana"/>
                </a:rPr>
                <a:t>2</a:t>
              </a:r>
              <a:r>
                <a:rPr lang="zh-CN" altLang="en-US" sz="1650">
                  <a:latin typeface="Verdana"/>
                  <a:cs typeface="Verdana"/>
                </a:rPr>
                <a:t> </a:t>
              </a:r>
              <a:endParaRPr lang="en-US" altLang="zh-CN" sz="165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Memory layout for multi-byte integers</a:t>
            </a:r>
            <a:endParaRPr kumimoji="1" lang="zh-CN" altLang="en-US"/>
          </a:p>
        </p:txBody>
      </p:sp>
      <p:grpSp>
        <p:nvGrpSpPr>
          <p:cNvPr id="21" name="组 20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>
                  <a:latin typeface="Verdana"/>
                  <a:cs typeface="Verdana"/>
                </a:rPr>
                <a:t>CPU</a:t>
              </a:r>
              <a:endParaRPr kumimoji="1" lang="zh-CN" altLang="en-US" sz="135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>
            <a:cxnSpLocks/>
          </p:cNvCxnSpPr>
          <p:nvPr/>
        </p:nvCxnSpPr>
        <p:spPr>
          <a:xfrm flipV="1">
            <a:off x="3807904" y="3151372"/>
            <a:ext cx="1239863" cy="7027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>
                <a:latin typeface="Verdana"/>
                <a:cs typeface="Verdana"/>
              </a:rPr>
              <a:t>Memory</a:t>
            </a:r>
            <a:endParaRPr lang="zh-CN" altLang="en-US" sz="150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82362" y="2900753"/>
            <a:ext cx="1146337" cy="2783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09000" y="2536944"/>
            <a:ext cx="22196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>
                <a:latin typeface="Verdana"/>
                <a:cs typeface="Verdana"/>
              </a:rPr>
              <a:t>Arithmetic Logic Unit</a:t>
            </a:r>
            <a:endParaRPr kumimoji="1" lang="zh-CN" altLang="en-US" sz="105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>
                <a:latin typeface="Verdana"/>
                <a:cs typeface="Verdana"/>
              </a:rPr>
              <a:t>registers</a:t>
            </a:r>
            <a:endParaRPr lang="zh-CN" altLang="en-US" sz="1050" b="1"/>
          </a:p>
        </p:txBody>
      </p:sp>
      <p:sp>
        <p:nvSpPr>
          <p:cNvPr id="43" name="矩形 42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/>
          </a:p>
        </p:txBody>
      </p:sp>
      <p:sp>
        <p:nvSpPr>
          <p:cNvPr id="44" name="矩形 43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/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/>
          </a:p>
        </p:txBody>
      </p:sp>
      <p:sp>
        <p:nvSpPr>
          <p:cNvPr id="48" name="矩形 47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/>
          </a:p>
        </p:txBody>
      </p:sp>
      <p:sp>
        <p:nvSpPr>
          <p:cNvPr id="49" name="矩形 48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/>
          </a:p>
        </p:txBody>
      </p:sp>
      <p:sp>
        <p:nvSpPr>
          <p:cNvPr id="52" name="矩形 51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/>
          </a:p>
        </p:txBody>
      </p:sp>
      <p:sp>
        <p:nvSpPr>
          <p:cNvPr id="53" name="矩形 52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7E3C81C-00FD-44F0-846A-B263F191299C}"/>
              </a:ext>
            </a:extLst>
          </p:cNvPr>
          <p:cNvSpPr/>
          <p:nvPr/>
        </p:nvSpPr>
        <p:spPr>
          <a:xfrm rot="5400000">
            <a:off x="6511957" y="2788256"/>
            <a:ext cx="320270" cy="1179459"/>
          </a:xfrm>
          <a:prstGeom prst="rightBrace">
            <a:avLst>
              <a:gd name="adj1" fmla="val 50425"/>
              <a:gd name="adj2" fmla="val 48768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35FAD-40DB-447A-AA7C-437A93678018}"/>
              </a:ext>
            </a:extLst>
          </p:cNvPr>
          <p:cNvSpPr txBox="1"/>
          <p:nvPr/>
        </p:nvSpPr>
        <p:spPr>
          <a:xfrm>
            <a:off x="6421275" y="3624929"/>
            <a:ext cx="6380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4-byte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EE09B-B647-454A-9E52-C32CEC04FE57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9DC6AD-913D-4D2E-AB8D-51968E23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28366"/>
              </p:ext>
            </p:extLst>
          </p:nvPr>
        </p:nvGraphicFramePr>
        <p:xfrm>
          <a:off x="6082362" y="2896225"/>
          <a:ext cx="1154242" cy="3202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60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288560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267545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09577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20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>
                <a:latin typeface="Arial"/>
                <a:cs typeface="Arial"/>
              </a:rPr>
              <a:t>Using bits to represent everything</a:t>
            </a:r>
            <a:endParaRPr kumimoji="1" lang="zh-CN" altLang="en-US" sz="360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>
              <a:latin typeface="Verdana"/>
              <a:cs typeface="Verdana"/>
            </a:endParaRPr>
          </a:p>
          <a:p>
            <a:r>
              <a:rPr kumimoji="1" lang="en-US" altLang="zh-CN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>
              <a:latin typeface="Verdana"/>
              <a:cs typeface="Verdana"/>
            </a:endParaRPr>
          </a:p>
          <a:p>
            <a:r>
              <a:rPr kumimoji="1" lang="en-US" altLang="zh-CN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23" y="4193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/>
              <a:t>Memory layout: Little Endian</a:t>
            </a:r>
            <a:endParaRPr kumimoji="1" lang="zh-CN" altLang="en-US"/>
          </a:p>
        </p:txBody>
      </p:sp>
      <p:grpSp>
        <p:nvGrpSpPr>
          <p:cNvPr id="21" name="组 20"/>
          <p:cNvGrpSpPr/>
          <p:nvPr/>
        </p:nvGrpSpPr>
        <p:grpSpPr>
          <a:xfrm>
            <a:off x="4049817" y="2190271"/>
            <a:ext cx="2681749" cy="994173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8697" y="1615703"/>
              <a:ext cx="428814" cy="287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>
                  <a:latin typeface="Verdana"/>
                  <a:cs typeface="Verdana"/>
                </a:rPr>
                <a:t>CPU</a:t>
              </a:r>
              <a:endParaRPr kumimoji="1" lang="zh-CN" altLang="en-US" sz="135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>
                <a:latin typeface="Verdana"/>
                <a:cs typeface="Verdana"/>
              </a:rPr>
              <a:t>Memory</a:t>
            </a:r>
            <a:endParaRPr lang="zh-CN" altLang="en-US" sz="150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Arial"/>
                <a:cs typeface="Arial"/>
              </a:rPr>
              <a:t>0x78</a:t>
            </a:r>
            <a:endParaRPr lang="zh-CN" alt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82841" y="2532637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>
                <a:latin typeface="Verdana"/>
                <a:cs typeface="Verdana"/>
              </a:rPr>
              <a:t>Arithmetic Logic Unit</a:t>
            </a:r>
            <a:endParaRPr kumimoji="1" lang="zh-CN" altLang="en-US" sz="120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271" y="288717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>
                <a:latin typeface="Verdana"/>
                <a:cs typeface="Verdana"/>
              </a:rPr>
              <a:t>registers</a:t>
            </a:r>
            <a:endParaRPr lang="zh-CN" altLang="en-US" sz="1050" b="1"/>
          </a:p>
        </p:txBody>
      </p:sp>
      <p:sp>
        <p:nvSpPr>
          <p:cNvPr id="42" name="矩形 41"/>
          <p:cNvSpPr/>
          <p:nvPr/>
        </p:nvSpPr>
        <p:spPr>
          <a:xfrm>
            <a:off x="4189460" y="1836577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Arial"/>
              </a:rPr>
              <a:t>int x = 0x12345678</a:t>
            </a:r>
            <a:endParaRPr lang="zh-CN" altLang="en-US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>
                <a:latin typeface="Arial"/>
                <a:cs typeface="Arial"/>
              </a:rPr>
              <a:t>x: </a:t>
            </a:r>
            <a:endParaRPr lang="zh-CN" altLang="en-US" sz="1350" b="1"/>
          </a:p>
        </p:txBody>
      </p:sp>
      <p:sp>
        <p:nvSpPr>
          <p:cNvPr id="3" name="矩形 2"/>
          <p:cNvSpPr/>
          <p:nvPr/>
        </p:nvSpPr>
        <p:spPr>
          <a:xfrm>
            <a:off x="4250270" y="4757416"/>
            <a:ext cx="4623273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>
                <a:cs typeface="Verdana"/>
              </a:rPr>
              <a:t>Little endian: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>
                <a:cs typeface="Verdana"/>
              </a:rPr>
              <a:t>Least significant byte stored at smallest address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>
                <a:cs typeface="Verdana"/>
              </a:rPr>
              <a:t>Used in x86 processors (servers/laptops) and most ARM (phones/tablets) implementation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BDB6E85-277D-43D7-B334-283A2C1F9592}"/>
              </a:ext>
            </a:extLst>
          </p:cNvPr>
          <p:cNvGraphicFramePr>
            <a:graphicFrameLocks noGrp="1"/>
          </p:cNvGraphicFramePr>
          <p:nvPr/>
        </p:nvGraphicFramePr>
        <p:xfrm>
          <a:off x="5136733" y="2812314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CDAF14D-FBFD-4C3D-AE5C-7FB6C0B73ABF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F83A35-2BDE-46A0-80D2-85D66B05AC5B}"/>
              </a:ext>
            </a:extLst>
          </p:cNvPr>
          <p:cNvGrpSpPr/>
          <p:nvPr/>
        </p:nvGrpSpPr>
        <p:grpSpPr>
          <a:xfrm>
            <a:off x="368423" y="4278717"/>
            <a:ext cx="1822391" cy="1098589"/>
            <a:chOff x="491230" y="4561955"/>
            <a:chExt cx="2429855" cy="14647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2B4827-C7AE-4736-A36F-1A260F50F82E}"/>
                </a:ext>
              </a:extLst>
            </p:cNvPr>
            <p:cNvSpPr/>
            <p:nvPr/>
          </p:nvSpPr>
          <p:spPr>
            <a:xfrm>
              <a:off x="1509493" y="4561955"/>
              <a:ext cx="1411592" cy="38477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B31305-C679-403E-97C8-12E18F0EB1C5}"/>
                </a:ext>
              </a:extLst>
            </p:cNvPr>
            <p:cNvCxnSpPr>
              <a:endCxn id="10" idx="3"/>
            </p:cNvCxnSpPr>
            <p:nvPr/>
          </p:nvCxnSpPr>
          <p:spPr>
            <a:xfrm flipV="1">
              <a:off x="1151123" y="4890378"/>
              <a:ext cx="565093" cy="763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150105-062D-42B5-8F1B-04840F266962}"/>
                </a:ext>
              </a:extLst>
            </p:cNvPr>
            <p:cNvSpPr txBox="1"/>
            <p:nvPr/>
          </p:nvSpPr>
          <p:spPr>
            <a:xfrm>
              <a:off x="491230" y="5626630"/>
              <a:ext cx="136952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/>
                <a:t>address of x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FB0E2C-71BE-4A9D-B971-6578A968D220}"/>
              </a:ext>
            </a:extLst>
          </p:cNvPr>
          <p:cNvCxnSpPr/>
          <p:nvPr/>
        </p:nvCxnSpPr>
        <p:spPr>
          <a:xfrm flipV="1">
            <a:off x="3700291" y="3116537"/>
            <a:ext cx="1660786" cy="493904"/>
          </a:xfrm>
          <a:prstGeom prst="bentConnector3">
            <a:avLst>
              <a:gd name="adj1" fmla="val 9988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896FDBC-3C20-4BDF-AB28-798C9295B37C}"/>
              </a:ext>
            </a:extLst>
          </p:cNvPr>
          <p:cNvCxnSpPr>
            <a:cxnSpLocks/>
          </p:cNvCxnSpPr>
          <p:nvPr/>
        </p:nvCxnSpPr>
        <p:spPr>
          <a:xfrm flipV="1">
            <a:off x="3704293" y="3126753"/>
            <a:ext cx="2039717" cy="802324"/>
          </a:xfrm>
          <a:prstGeom prst="bentConnector3">
            <a:avLst>
              <a:gd name="adj1" fmla="val 9949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AD3F9DA-E2F7-4843-91E4-2A4DBE1FEFD3}"/>
              </a:ext>
            </a:extLst>
          </p:cNvPr>
          <p:cNvCxnSpPr>
            <a:cxnSpLocks/>
          </p:cNvCxnSpPr>
          <p:nvPr/>
        </p:nvCxnSpPr>
        <p:spPr>
          <a:xfrm flipV="1">
            <a:off x="3724941" y="3109091"/>
            <a:ext cx="2374154" cy="1089906"/>
          </a:xfrm>
          <a:prstGeom prst="bentConnector3">
            <a:avLst>
              <a:gd name="adj1" fmla="val 998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5A39B4-F5E6-4943-8876-761DB8D8C424}"/>
              </a:ext>
            </a:extLst>
          </p:cNvPr>
          <p:cNvCxnSpPr>
            <a:cxnSpLocks/>
          </p:cNvCxnSpPr>
          <p:nvPr/>
        </p:nvCxnSpPr>
        <p:spPr>
          <a:xfrm flipV="1">
            <a:off x="3745589" y="3116536"/>
            <a:ext cx="2753846" cy="1375457"/>
          </a:xfrm>
          <a:prstGeom prst="bentConnector3">
            <a:avLst>
              <a:gd name="adj1" fmla="val 9980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E67D8F-A3A0-455E-A969-A0524E3F8397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addr+1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7B8F9C-C4BA-4D92-BDAC-3EC453DFDF86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err="1"/>
              <a:t>addr</a:t>
            </a:r>
            <a:endParaRPr lang="en-US" sz="135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A13F71-DC81-4695-AC67-D91D95C1B11A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addr+2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6B56F9-D1EC-47EF-834C-E2D7DF741140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Advantage of Little Endian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/>
          </a:p>
          <a:p>
            <a:pPr marL="0" indent="0">
              <a:buNone/>
            </a:pPr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929486" y="2002025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>
                <a:latin typeface="Arial"/>
                <a:cs typeface="Arial"/>
              </a:rPr>
              <a:t>0x12345678</a:t>
            </a:r>
            <a:endParaRPr lang="zh-CN" altLang="en-US" sz="2100"/>
          </a:p>
        </p:txBody>
      </p:sp>
      <p:sp>
        <p:nvSpPr>
          <p:cNvPr id="41" name="矩形 40"/>
          <p:cNvSpPr/>
          <p:nvPr/>
        </p:nvSpPr>
        <p:spPr>
          <a:xfrm>
            <a:off x="1921057" y="2434997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>
                <a:latin typeface="Arial"/>
                <a:cs typeface="Arial"/>
              </a:rPr>
              <a:t>0x12131415</a:t>
            </a:r>
            <a:endParaRPr lang="zh-CN" altLang="en-US" sz="2100"/>
          </a:p>
        </p:txBody>
      </p:sp>
      <p:sp>
        <p:nvSpPr>
          <p:cNvPr id="42" name="TextBox 6"/>
          <p:cNvSpPr txBox="1"/>
          <p:nvPr/>
        </p:nvSpPr>
        <p:spPr>
          <a:xfrm>
            <a:off x="1485901" y="2417874"/>
            <a:ext cx="38985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>
                <a:latin typeface="Verdana"/>
                <a:cs typeface="Verdana"/>
              </a:rPr>
              <a:t>+</a:t>
            </a:r>
          </a:p>
        </p:txBody>
      </p:sp>
      <p:sp>
        <p:nvSpPr>
          <p:cNvPr id="46" name="矩形 45"/>
          <p:cNvSpPr/>
          <p:nvPr/>
        </p:nvSpPr>
        <p:spPr>
          <a:xfrm>
            <a:off x="3978910" y="2297791"/>
            <a:ext cx="3127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cs typeface="Verdana"/>
              </a:rPr>
              <a:t>Processor performs calculation </a:t>
            </a:r>
          </a:p>
          <a:p>
            <a:r>
              <a:rPr kumimoji="1" lang="en-US" altLang="zh-CN">
                <a:cs typeface="Verdana"/>
              </a:rPr>
              <a:t>from the least significant bit</a:t>
            </a:r>
            <a:endParaRPr lang="zh-CN" altLang="en-US"/>
          </a:p>
        </p:txBody>
      </p:sp>
      <p:sp>
        <p:nvSpPr>
          <p:cNvPr id="48" name="燕尾形箭头 47"/>
          <p:cNvSpPr/>
          <p:nvPr/>
        </p:nvSpPr>
        <p:spPr>
          <a:xfrm rot="10800000">
            <a:off x="2022204" y="2827412"/>
            <a:ext cx="1442467" cy="363474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222609" y="2958048"/>
            <a:ext cx="649029" cy="46567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3854380" y="3596250"/>
            <a:ext cx="3567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>
                <a:cs typeface="Verdana"/>
              </a:rPr>
              <a:t>Processor can simultaneously </a:t>
            </a:r>
          </a:p>
          <a:p>
            <a:r>
              <a:rPr kumimoji="1" lang="en-US" altLang="zh-CN">
                <a:cs typeface="Verdana"/>
              </a:rPr>
              <a:t>perform memory transfer and </a:t>
            </a:r>
          </a:p>
          <a:p>
            <a:r>
              <a:rPr kumimoji="1" lang="en-US" altLang="zh-CN">
                <a:cs typeface="Verdana"/>
              </a:rPr>
              <a:t>calculation.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36667" y="4031036"/>
            <a:ext cx="1451384" cy="550223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80" y="235631"/>
            <a:ext cx="9131120" cy="1143000"/>
          </a:xfrm>
        </p:spPr>
        <p:txBody>
          <a:bodyPr/>
          <a:lstStyle/>
          <a:p>
            <a:r>
              <a:rPr kumimoji="1" lang="en-US" altLang="zh-CN"/>
              <a:t>Another advantage of Little Endian</a:t>
            </a:r>
            <a:endParaRPr kumimoji="1" lang="zh-CN" altLang="en-US"/>
          </a:p>
        </p:txBody>
      </p:sp>
      <p:grpSp>
        <p:nvGrpSpPr>
          <p:cNvPr id="52" name="组 51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>
                  <a:latin typeface="Verdana"/>
                  <a:cs typeface="Verdana"/>
                </a:rPr>
                <a:t>CPU</a:t>
              </a:r>
              <a:endParaRPr kumimoji="1" lang="zh-CN" altLang="en-US" sz="135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776573" y="2214449"/>
            <a:ext cx="990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>
                <a:latin typeface="Verdana"/>
                <a:cs typeface="Verdana"/>
              </a:rPr>
              <a:t>Memory</a:t>
            </a:r>
            <a:endParaRPr lang="zh-CN" altLang="en-US" sz="1500"/>
          </a:p>
        </p:txBody>
      </p:sp>
      <p:sp>
        <p:nvSpPr>
          <p:cNvPr id="62" name="矩形 6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82362" y="299191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009000" y="253694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>
                <a:latin typeface="Verdana"/>
                <a:cs typeface="Verdana"/>
              </a:rPr>
              <a:t>Arithmetic Logic Unit</a:t>
            </a:r>
            <a:endParaRPr kumimoji="1" lang="zh-CN" altLang="en-US" sz="135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>
                <a:latin typeface="Verdana"/>
                <a:cs typeface="Verdana"/>
              </a:rPr>
              <a:t>registers</a:t>
            </a:r>
            <a:endParaRPr lang="zh-CN" altLang="en-US" sz="1050" b="1"/>
          </a:p>
        </p:txBody>
      </p:sp>
      <p:sp>
        <p:nvSpPr>
          <p:cNvPr id="72" name="矩形 71"/>
          <p:cNvSpPr/>
          <p:nvPr/>
        </p:nvSpPr>
        <p:spPr>
          <a:xfrm>
            <a:off x="4394539" y="3459394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86109" y="3743655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Arial"/>
              </a:rPr>
              <a:t>short b = (short)a;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86109" y="4212237"/>
            <a:ext cx="4466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>
                <a:cs typeface="Verdana"/>
              </a:rPr>
              <a:t>Casting a larger integer to a smaller one requires no explicit conversion.</a:t>
            </a:r>
            <a:endParaRPr lang="mr-IN" altLang="zh-CN"/>
          </a:p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矩形 56">
            <a:extLst>
              <a:ext uri="{FF2B5EF4-FFF2-40B4-BE49-F238E27FC236}">
                <a16:creationId xmlns:a16="http://schemas.microsoft.com/office/drawing/2014/main" id="{98A0EF93-74BB-44DB-B152-A05A347026D1}"/>
              </a:ext>
            </a:extLst>
          </p:cNvPr>
          <p:cNvSpPr/>
          <p:nvPr/>
        </p:nvSpPr>
        <p:spPr>
          <a:xfrm>
            <a:off x="688808" y="4285350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>
                <a:latin typeface="Arial"/>
                <a:cs typeface="Arial"/>
              </a:rPr>
              <a:t>a: </a:t>
            </a:r>
            <a:endParaRPr lang="zh-CN" altLang="en-US" sz="1350" b="1"/>
          </a:p>
        </p:txBody>
      </p:sp>
      <p:sp>
        <p:nvSpPr>
          <p:cNvPr id="9" name="矩形 56">
            <a:extLst>
              <a:ext uri="{FF2B5EF4-FFF2-40B4-BE49-F238E27FC236}">
                <a16:creationId xmlns:a16="http://schemas.microsoft.com/office/drawing/2014/main" id="{A7352E00-7139-49BB-A208-0B68A1A52211}"/>
              </a:ext>
            </a:extLst>
          </p:cNvPr>
          <p:cNvSpPr/>
          <p:nvPr/>
        </p:nvSpPr>
        <p:spPr>
          <a:xfrm>
            <a:off x="291059" y="4285350"/>
            <a:ext cx="396262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>
                <a:latin typeface="Arial"/>
                <a:cs typeface="Arial"/>
              </a:rPr>
              <a:t>b: </a:t>
            </a:r>
            <a:endParaRPr lang="zh-CN" altLang="en-US" sz="135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CBD47-F630-484E-A99E-7891B1B167A2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AD209-AFDF-43F2-A897-B3EB4FAAD74C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err="1"/>
              <a:t>addr</a:t>
            </a:r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1615C-1617-4783-99D6-E44BA9120CF5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D97C4-5E54-442E-94D2-BA7ADAE4C004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840" y="4445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/>
              <a:t>Memory layout: Big Endian</a:t>
            </a:r>
            <a:endParaRPr kumimoji="1" lang="zh-CN" altLang="en-US"/>
          </a:p>
        </p:txBody>
      </p:sp>
      <p:grpSp>
        <p:nvGrpSpPr>
          <p:cNvPr id="21" name="组 20"/>
          <p:cNvGrpSpPr/>
          <p:nvPr/>
        </p:nvGrpSpPr>
        <p:grpSpPr>
          <a:xfrm>
            <a:off x="4572000" y="2169331"/>
            <a:ext cx="2688712" cy="1075697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9252" y="1615703"/>
              <a:ext cx="427703" cy="2653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>
                  <a:latin typeface="Verdana"/>
                  <a:cs typeface="Verdana"/>
                </a:rPr>
                <a:t>CPU</a:t>
              </a:r>
              <a:endParaRPr kumimoji="1" lang="zh-CN" altLang="en-US" sz="135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>
                <a:latin typeface="Verdana"/>
                <a:cs typeface="Verdana"/>
              </a:rPr>
              <a:t>Memory</a:t>
            </a:r>
            <a:endParaRPr lang="zh-CN" altLang="en-US" sz="150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78387" y="296024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05025" y="250527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>
                <a:latin typeface="Verdana"/>
                <a:cs typeface="Verdana"/>
              </a:rPr>
              <a:t>Arithmetic Logic Unit</a:t>
            </a:r>
            <a:endParaRPr kumimoji="1" lang="zh-CN" altLang="en-US" sz="135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2455" y="2927531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>
                <a:latin typeface="Verdana"/>
                <a:cs typeface="Verdana"/>
              </a:rPr>
              <a:t>registers</a:t>
            </a:r>
            <a:endParaRPr lang="zh-CN" altLang="en-US" sz="1050" b="1"/>
          </a:p>
        </p:txBody>
      </p:sp>
      <p:sp>
        <p:nvSpPr>
          <p:cNvPr id="42" name="矩形 41"/>
          <p:cNvSpPr/>
          <p:nvPr/>
        </p:nvSpPr>
        <p:spPr>
          <a:xfrm>
            <a:off x="4534956" y="1823900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4123191" y="4811204"/>
            <a:ext cx="448613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>
                <a:cs typeface="Verdana"/>
              </a:rPr>
              <a:t>Big Endian: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>
                <a:cs typeface="Verdana"/>
              </a:rPr>
              <a:t>Most significant byte stored at smallest address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>
                <a:cs typeface="Verdana"/>
              </a:rPr>
              <a:t>ARM processors (phones/tablets) in principle support both endian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79D4AB8-3093-4F16-A031-7B90C845B8A8}"/>
              </a:ext>
            </a:extLst>
          </p:cNvPr>
          <p:cNvGraphicFramePr>
            <a:graphicFrameLocks noGrp="1"/>
          </p:cNvGraphicFramePr>
          <p:nvPr/>
        </p:nvGraphicFramePr>
        <p:xfrm>
          <a:off x="5660017" y="2862163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BDD9B5-D54E-411F-81D9-654177218A1A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6">
            <a:extLst>
              <a:ext uri="{FF2B5EF4-FFF2-40B4-BE49-F238E27FC236}">
                <a16:creationId xmlns:a16="http://schemas.microsoft.com/office/drawing/2014/main" id="{BEC74DBF-6F2A-4DDC-B22A-38FCC978A125}"/>
              </a:ext>
            </a:extLst>
          </p:cNvPr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>
                <a:latin typeface="Arial"/>
                <a:cs typeface="Arial"/>
              </a:rPr>
              <a:t>a: </a:t>
            </a:r>
            <a:endParaRPr lang="zh-CN" altLang="en-US" sz="1350" b="1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8B39C60-63B7-482F-B539-700B73F620D1}"/>
              </a:ext>
            </a:extLst>
          </p:cNvPr>
          <p:cNvCxnSpPr>
            <a:cxnSpLocks/>
          </p:cNvCxnSpPr>
          <p:nvPr/>
        </p:nvCxnSpPr>
        <p:spPr>
          <a:xfrm flipV="1">
            <a:off x="3699758" y="3157634"/>
            <a:ext cx="2176867" cy="1335222"/>
          </a:xfrm>
          <a:prstGeom prst="bentConnector3">
            <a:avLst>
              <a:gd name="adj1" fmla="val 997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2647632-1518-40FC-ABC9-5DBFAC1EE249}"/>
              </a:ext>
            </a:extLst>
          </p:cNvPr>
          <p:cNvCxnSpPr>
            <a:cxnSpLocks/>
          </p:cNvCxnSpPr>
          <p:nvPr/>
        </p:nvCxnSpPr>
        <p:spPr>
          <a:xfrm flipV="1">
            <a:off x="3713876" y="3166386"/>
            <a:ext cx="2538392" cy="1013751"/>
          </a:xfrm>
          <a:prstGeom prst="bentConnector3">
            <a:avLst>
              <a:gd name="adj1" fmla="val 999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1120E88-9237-4B59-8000-A2697DE26DF3}"/>
              </a:ext>
            </a:extLst>
          </p:cNvPr>
          <p:cNvCxnSpPr>
            <a:cxnSpLocks/>
          </p:cNvCxnSpPr>
          <p:nvPr/>
        </p:nvCxnSpPr>
        <p:spPr>
          <a:xfrm flipV="1">
            <a:off x="3694605" y="3174409"/>
            <a:ext cx="2951041" cy="716348"/>
          </a:xfrm>
          <a:prstGeom prst="bentConnector3">
            <a:avLst>
              <a:gd name="adj1" fmla="val 999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5243669-FB6A-4498-9FAE-05787B8B9DEB}"/>
              </a:ext>
            </a:extLst>
          </p:cNvPr>
          <p:cNvCxnSpPr>
            <a:cxnSpLocks/>
          </p:cNvCxnSpPr>
          <p:nvPr/>
        </p:nvCxnSpPr>
        <p:spPr>
          <a:xfrm flipV="1">
            <a:off x="3706312" y="3157635"/>
            <a:ext cx="3293491" cy="464356"/>
          </a:xfrm>
          <a:prstGeom prst="bentConnector3">
            <a:avLst>
              <a:gd name="adj1" fmla="val 1002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03EE4-FE88-4165-A4C3-B20F973918BB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AA031-8D6B-4585-AEC9-97159C80CE67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err="1"/>
              <a:t>addr</a:t>
            </a:r>
            <a:endParaRPr 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F9787-BBF8-41CB-B4AF-FB14E0469370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addr+2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24FD1-C6F7-491A-87C6-5829D7C9A287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Advantages of Big Endian</a:t>
            </a:r>
            <a:endParaRPr kumimoji="1"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>
                <a:solidFill>
                  <a:srgbClr val="000000"/>
                </a:solidFill>
              </a:rPr>
              <a:t>Quick to test whether the number is positive or negative</a:t>
            </a:r>
          </a:p>
          <a:p>
            <a:pPr lvl="1"/>
            <a:r>
              <a:rPr kumimoji="1" lang="en-US" altLang="zh-CN">
                <a:solidFill>
                  <a:srgbClr val="000000"/>
                </a:solidFill>
              </a:rPr>
              <a:t>Examine byte stored at the address offset zero.</a:t>
            </a:r>
            <a:endParaRPr kumimoji="1"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or Little Endian?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551" y="1920480"/>
            <a:ext cx="822959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latin typeface="Courier"/>
                <a:cs typeface="Courier"/>
              </a:rPr>
              <a:t>#include &lt;</a:t>
            </a:r>
            <a:r>
              <a:rPr lang="en-US" sz="1600" err="1">
                <a:latin typeface="Courier"/>
                <a:cs typeface="Courier"/>
              </a:rPr>
              <a:t>stdio.h</a:t>
            </a:r>
            <a:r>
              <a:rPr lang="en-US" sz="1600">
                <a:latin typeface="Courier"/>
                <a:cs typeface="Courier"/>
              </a:rPr>
              <a:t>&gt;</a:t>
            </a:r>
          </a:p>
          <a:p>
            <a:endParaRPr lang="en-US" sz="1600">
              <a:latin typeface="Courier"/>
              <a:cs typeface="Courier"/>
            </a:endParaRPr>
          </a:p>
          <a:p>
            <a:r>
              <a:rPr lang="en-US" sz="1600">
                <a:latin typeface="Courier"/>
                <a:cs typeface="Courier"/>
              </a:rPr>
              <a:t>int main()</a:t>
            </a:r>
          </a:p>
          <a:p>
            <a:r>
              <a:rPr lang="en-US" sz="1600">
                <a:latin typeface="Courier"/>
                <a:cs typeface="Courier"/>
              </a:rPr>
              <a:t>{</a:t>
            </a:r>
          </a:p>
          <a:p>
            <a:r>
              <a:rPr lang="en-US" sz="1600">
                <a:latin typeface="Courier"/>
                <a:cs typeface="Courier"/>
              </a:rPr>
              <a:t>     int x = 0x05060708;</a:t>
            </a:r>
          </a:p>
          <a:p>
            <a:r>
              <a:rPr lang="en-US" sz="1600">
                <a:latin typeface="Courier"/>
                <a:cs typeface="Courier"/>
              </a:rPr>
              <a:t>     int *p;</a:t>
            </a:r>
          </a:p>
          <a:p>
            <a:r>
              <a:rPr lang="en-US" sz="1600">
                <a:latin typeface="Courier"/>
                <a:cs typeface="Courier"/>
              </a:rPr>
              <a:t>     p = &amp;x; //p contains the address of x</a:t>
            </a:r>
          </a:p>
          <a:p>
            <a:r>
              <a:rPr lang="en-US" sz="1600">
                <a:latin typeface="Courier"/>
                <a:cs typeface="Courier"/>
              </a:rPr>
              <a:t>	 char y = *(char *)p; //y is the 1-byte value pointed to by p</a:t>
            </a:r>
          </a:p>
          <a:p>
            <a:r>
              <a:rPr lang="en-US" sz="1600">
                <a:latin typeface="Courier"/>
                <a:cs typeface="Courier"/>
              </a:rPr>
              <a:t>     </a:t>
            </a:r>
            <a:r>
              <a:rPr lang="en-US" sz="1600" err="1">
                <a:latin typeface="Courier"/>
                <a:cs typeface="Courier"/>
              </a:rPr>
              <a:t>printf</a:t>
            </a:r>
            <a:r>
              <a:rPr lang="en-US" sz="1600">
                <a:latin typeface="Courier"/>
                <a:cs typeface="Courier"/>
              </a:rPr>
              <a:t>(“y=%d\n”, y);</a:t>
            </a:r>
          </a:p>
          <a:p>
            <a:r>
              <a:rPr lang="en-US" sz="160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1" y="4977867"/>
            <a:ext cx="2451312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err="1">
                <a:solidFill>
                  <a:srgbClr val="FFFFFF"/>
                </a:solidFill>
                <a:latin typeface="Courier"/>
                <a:cs typeface="Courier"/>
              </a:rPr>
              <a:t>endian.c</a:t>
            </a:r>
            <a:endParaRPr lang="en-US" sz="210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412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Integer representation</a:t>
            </a:r>
          </a:p>
          <a:p>
            <a:pPr lvl="1"/>
            <a:r>
              <a:rPr lang="en-US"/>
              <a:t>Unsigned (base-2)</a:t>
            </a:r>
          </a:p>
          <a:p>
            <a:pPr lvl="1"/>
            <a:r>
              <a:rPr lang="en-US"/>
              <a:t>Signed (2’s complement)</a:t>
            </a:r>
          </a:p>
          <a:p>
            <a:r>
              <a:rPr lang="en-US"/>
              <a:t>Hex notation</a:t>
            </a:r>
          </a:p>
          <a:p>
            <a:r>
              <a:rPr lang="en-US"/>
              <a:t>Operations (e.g. </a:t>
            </a:r>
            <a:r>
              <a:rPr lang="en-US" err="1"/>
              <a:t>add,subtract</a:t>
            </a:r>
            <a:r>
              <a:rPr lang="en-US"/>
              <a:t>) on fixed-width integers can cause overflow</a:t>
            </a:r>
          </a:p>
          <a:p>
            <a:r>
              <a:rPr lang="en-US"/>
              <a:t>Big vs. little endian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/>
              <a:t>How many bit patterns can a group of 2 bits have?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b</a:t>
            </a:r>
            <a:r>
              <a:rPr lang="en-US" sz="3200" baseline="-25000"/>
              <a:t>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b</a:t>
            </a:r>
            <a:r>
              <a:rPr lang="en-US" sz="3200" baseline="-25000"/>
              <a:t>0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Can be </a:t>
            </a:r>
          </a:p>
          <a:p>
            <a:r>
              <a:rPr lang="en-US" sz="200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/>
                <a:t>b</a:t>
              </a:r>
              <a:r>
                <a:rPr lang="en-US" sz="3200" baseline="-25000"/>
                <a:t>n-1</a:t>
              </a:r>
              <a:r>
                <a:rPr lang="en-US" sz="3200"/>
                <a:t>b</a:t>
              </a:r>
              <a:r>
                <a:rPr lang="en-US" sz="3200" baseline="-25000"/>
                <a:t>n-2</a:t>
              </a:r>
              <a:r>
                <a:rPr lang="en-US" sz="3200"/>
                <a:t>...b</a:t>
              </a:r>
              <a:r>
                <a:rPr lang="en-US" sz="3200" baseline="-25000"/>
                <a:t>1</a:t>
              </a:r>
              <a:r>
                <a:rPr lang="en-US" sz="3200"/>
                <a:t>b</a:t>
              </a:r>
              <a:r>
                <a:rPr lang="en-US" sz="3200" baseline="-25000"/>
                <a:t>0</a:t>
              </a:r>
              <a:endParaRPr lang="en-US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# of patterns of n-bits: 2</a:t>
            </a:r>
            <a:r>
              <a:rPr lang="en-US" sz="2800" baseline="3000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7861" cy="1143000"/>
          </a:xfrm>
        </p:spPr>
        <p:txBody>
          <a:bodyPr>
            <a:normAutofit fontScale="90000"/>
          </a:bodyPr>
          <a:lstStyle/>
          <a:p>
            <a:r>
              <a:rPr lang="en-US"/>
              <a:t>Digression: Any self-respecting CS person must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0</a:t>
              </a:r>
              <a:r>
                <a:rPr lang="en-US" sz="280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1</a:t>
              </a:r>
              <a:r>
                <a:rPr lang="en-US" sz="280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2</a:t>
              </a:r>
              <a:r>
                <a:rPr lang="en-US" sz="280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3</a:t>
              </a:r>
              <a:r>
                <a:rPr lang="en-US" sz="280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4</a:t>
              </a:r>
              <a:r>
                <a:rPr lang="en-US" sz="280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5</a:t>
              </a:r>
              <a:r>
                <a:rPr lang="en-US" sz="280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6</a:t>
              </a:r>
              <a:r>
                <a:rPr lang="en-US" sz="280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7</a:t>
              </a:r>
              <a:r>
                <a:rPr lang="en-US" sz="280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8</a:t>
              </a:r>
              <a:r>
                <a:rPr lang="en-US" sz="280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9</a:t>
              </a:r>
              <a:r>
                <a:rPr lang="en-US" sz="280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2</a:t>
              </a:r>
              <a:r>
                <a:rPr lang="en-US" sz="2800" baseline="30000"/>
                <a:t>10</a:t>
              </a:r>
              <a:r>
                <a:rPr lang="en-US" sz="280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2</a:t>
            </a:r>
            <a:r>
              <a:rPr lang="en-US" sz="6000" baseline="30000"/>
              <a:t>5</a:t>
            </a:r>
            <a:endParaRPr lang="en-US" sz="600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2</a:t>
            </a:r>
            <a:r>
              <a:rPr lang="en-US" sz="6000" baseline="30000"/>
              <a:t>8</a:t>
            </a:r>
            <a:endParaRPr lang="en-US" sz="600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0</TotalTime>
  <Words>2930</Words>
  <Application>Microsoft Macintosh PowerPoint</Application>
  <PresentationFormat>On-screen Show (4:3)</PresentationFormat>
  <Paragraphs>821</Paragraphs>
  <Slides>56</Slides>
  <Notes>17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Consolas</vt:lpstr>
      <vt:lpstr>Courier</vt:lpstr>
      <vt:lpstr>Courier New</vt:lpstr>
      <vt:lpstr>Gill Sans</vt:lpstr>
      <vt:lpstr>Tahoma</vt:lpstr>
      <vt:lpstr>Verdana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Any self-respecting CS person must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Describing bit patterns in a human-readable way</vt:lpstr>
      <vt:lpstr>Describing a bit pattern: hex notation</vt:lpstr>
      <vt:lpstr>Breakout time!</vt:lpstr>
      <vt:lpstr>Breakout exercises</vt:lpstr>
      <vt:lpstr>What have we learnt</vt:lpstr>
      <vt:lpstr>Lesson plan</vt:lpstr>
      <vt:lpstr>Unsigned int addition</vt:lpstr>
      <vt:lpstr>Unsigned int subtraction</vt:lpstr>
      <vt:lpstr>Represent negative numbers:  a strawman </vt:lpstr>
      <vt:lpstr>Two’s complement</vt:lpstr>
      <vt:lpstr>Two’s complement</vt:lpstr>
      <vt:lpstr>Two’s complement</vt:lpstr>
      <vt:lpstr>Basic facts of 2’s complement</vt:lpstr>
      <vt:lpstr>Two’s complement: 8-bit signed integer</vt:lpstr>
      <vt:lpstr>2’s complement: find a number’s negation</vt:lpstr>
      <vt:lpstr>Why does the negation trick work</vt:lpstr>
      <vt:lpstr>Using negation trick to find the bit-pattern of a negative number</vt:lpstr>
      <vt:lpstr>Negation trick helps computers do subtraction</vt:lpstr>
      <vt:lpstr>Unsigned addition</vt:lpstr>
      <vt:lpstr>Signed addition</vt:lpstr>
      <vt:lpstr>Unsigned subtraction</vt:lpstr>
      <vt:lpstr>Signed subtraction</vt:lpstr>
      <vt:lpstr>Lesson plan</vt:lpstr>
      <vt:lpstr>The evolution of integer sizes in processors</vt:lpstr>
      <vt:lpstr>8-bit processors: Intel 8080 (1974)</vt:lpstr>
      <vt:lpstr>32-bit processors: Intel 386 (1985)</vt:lpstr>
      <vt:lpstr>64-bit processors: Intel Pentium 4 (2000)</vt:lpstr>
      <vt:lpstr>C’s Integer data types on  64-bit machine</vt:lpstr>
      <vt:lpstr>Your first C program</vt:lpstr>
      <vt:lpstr>Memory layout for multi-byte integers</vt:lpstr>
      <vt:lpstr>Memory layout: Little Endian</vt:lpstr>
      <vt:lpstr>Advantage of Little Endian</vt:lpstr>
      <vt:lpstr>Another advantage of Little Endian</vt:lpstr>
      <vt:lpstr>Memory layout: Big Endian</vt:lpstr>
      <vt:lpstr>Advantages of Big Endian</vt:lpstr>
      <vt:lpstr>Big or Little Endian?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1</cp:revision>
  <cp:lastPrinted>2019-09-04T20:49:47Z</cp:lastPrinted>
  <dcterms:created xsi:type="dcterms:W3CDTF">2012-08-17T04:52:30Z</dcterms:created>
  <dcterms:modified xsi:type="dcterms:W3CDTF">2022-09-06T15:39:17Z</dcterms:modified>
</cp:coreProperties>
</file>